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5720000" cy="38404800"/>
  <p:notesSz cx="70358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66FF"/>
    <a:srgbClr val="FFFFCC"/>
    <a:srgbClr val="FF3300"/>
    <a:srgbClr val="FF6600"/>
    <a:srgbClr val="FF9933"/>
    <a:srgbClr val="CC6600"/>
    <a:srgbClr val="FF99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0979" autoAdjust="0"/>
    <p:restoredTop sz="98055" autoAdjust="0"/>
  </p:normalViewPr>
  <p:slideViewPr>
    <p:cSldViewPr>
      <p:cViewPr>
        <p:scale>
          <a:sx n="43" d="100"/>
          <a:sy n="43" d="100"/>
        </p:scale>
        <p:origin x="4603" y="3302"/>
      </p:cViewPr>
      <p:guideLst>
        <p:guide orient="horz" pos="12096"/>
        <p:guide pos="14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n\Desktop\BME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title>
      <c:tx>
        <c:rich>
          <a:bodyPr/>
          <a:lstStyle/>
          <a:p>
            <a:pPr>
              <a:defRPr/>
            </a:pPr>
            <a:r>
              <a:rPr lang="en-US"/>
              <a:t>Average Force Required to Move Rollers</a:t>
            </a:r>
          </a:p>
        </c:rich>
      </c:tx>
      <c:layout>
        <c:manualLayout>
          <c:xMode val="edge"/>
          <c:yMode val="edge"/>
          <c:x val="0.23821486190372992"/>
          <c:y val="0"/>
        </c:manualLayout>
      </c:layout>
    </c:title>
    <c:plotArea>
      <c:layout>
        <c:manualLayout>
          <c:layoutTarget val="inner"/>
          <c:xMode val="edge"/>
          <c:yMode val="edge"/>
          <c:x val="7.3595439331551465E-2"/>
          <c:y val="0.10248538011695907"/>
          <c:w val="0.89216523168248851"/>
          <c:h val="0.7027917760279967"/>
        </c:manualLayout>
      </c:layout>
      <c:barChart>
        <c:barDir val="col"/>
        <c:grouping val="clustered"/>
        <c:ser>
          <c:idx val="0"/>
          <c:order val="0"/>
          <c:tx>
            <c:strRef>
              <c:f>Sheet1!$E$5</c:f>
              <c:strCache>
                <c:ptCount val="1"/>
                <c:pt idx="0">
                  <c:v>Average Force</c:v>
                </c:pt>
              </c:strCache>
            </c:strRef>
          </c:tx>
          <c:spPr>
            <a:solidFill>
              <a:srgbClr val="99CCFF"/>
            </a:solidFill>
          </c:spPr>
          <c:dLbls>
            <c:dLbl>
              <c:idx val="0"/>
              <c:layout>
                <c:manualLayout>
                  <c:x val="0"/>
                  <c:y val="-6.018518518518516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5.5 lbs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5290519877675843E-3"/>
                  <c:y val="-1.510728922042639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1.8 lbs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errBars>
            <c:errBarType val="both"/>
            <c:errValType val="percentage"/>
            <c:val val="12"/>
          </c:errBars>
          <c:cat>
            <c:strRef>
              <c:f>Sheet1!$F$4:$G$4</c:f>
              <c:strCache>
                <c:ptCount val="2"/>
                <c:pt idx="0">
                  <c:v>Old</c:v>
                </c:pt>
                <c:pt idx="1">
                  <c:v>New</c:v>
                </c:pt>
              </c:strCache>
            </c:strRef>
          </c:cat>
          <c:val>
            <c:numRef>
              <c:f>Sheet1!$F$5:$G$5</c:f>
              <c:numCache>
                <c:formatCode>General</c:formatCode>
                <c:ptCount val="2"/>
                <c:pt idx="0">
                  <c:v>5.5</c:v>
                </c:pt>
                <c:pt idx="1">
                  <c:v>1.8</c:v>
                </c:pt>
              </c:numCache>
            </c:numRef>
          </c:val>
        </c:ser>
        <c:dLbls>
          <c:showVal val="1"/>
        </c:dLbls>
        <c:gapWidth val="75"/>
        <c:axId val="55968512"/>
        <c:axId val="55970432"/>
      </c:barChart>
      <c:catAx>
        <c:axId val="55968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Design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5970432"/>
        <c:crosses val="autoZero"/>
        <c:auto val="1"/>
        <c:lblAlgn val="ctr"/>
        <c:lblOffset val="100"/>
      </c:catAx>
      <c:valAx>
        <c:axId val="559704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Force (pounds)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5968512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042147A3-EFB4-4421-B7A5-C16B5B302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09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4099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100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63675" y="685800"/>
            <a:ext cx="4083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4101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410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410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24F895E-EE0D-467E-8BFA-67B44E6D0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10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DD815-34AA-4687-8D30-031CD4DCE594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1930063"/>
            <a:ext cx="38862000" cy="8232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21763038"/>
            <a:ext cx="32004000" cy="9813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FAAE1-8018-4A76-8664-92703A100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1DD8D-AE66-4E34-8F9C-03882D15A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575500" y="3413125"/>
            <a:ext cx="9713913" cy="307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0588" y="3413125"/>
            <a:ext cx="28992512" cy="307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D8205-1BB4-403C-A084-742EC0B25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B7CA8-6686-4099-A2D7-95C39F32B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3" y="24679275"/>
            <a:ext cx="38862000" cy="7626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3" y="16278225"/>
            <a:ext cx="38862000" cy="8401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1505-72EF-4F22-A9D1-962C23622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0588" y="11093450"/>
            <a:ext cx="19353212" cy="23044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36200" y="11093450"/>
            <a:ext cx="19353213" cy="23044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03C5D-19F5-406B-AE30-97B12D45F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38288"/>
            <a:ext cx="4114800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8596313"/>
            <a:ext cx="20200938" cy="358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2179300"/>
            <a:ext cx="20200938" cy="2212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5" y="8596313"/>
            <a:ext cx="20208875" cy="358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5" y="12179300"/>
            <a:ext cx="20208875" cy="2212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2C8AB-5636-43FF-AC73-D1777EE8C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041BD-A5F9-4311-A8ED-7805AF122C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B3FB7-A2BF-4290-9669-82794B402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8763"/>
            <a:ext cx="15041563" cy="65071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528763"/>
            <a:ext cx="25558750" cy="32777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8035925"/>
            <a:ext cx="15041563" cy="26269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F441C-AE88-4633-B761-C948708D70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38" y="26882725"/>
            <a:ext cx="27432000" cy="3175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38" y="3432175"/>
            <a:ext cx="27432000" cy="23042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38" y="30057725"/>
            <a:ext cx="27432000" cy="4506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020E5-DDD4-4F3A-909A-A469AFC44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30588" y="3413125"/>
            <a:ext cx="388588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-232820" tIns="-233883" rIns="-232820" bIns="-233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30588" y="11093450"/>
            <a:ext cx="38858825" cy="2304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-232820" tIns="-233883" rIns="-232820" bIns="-233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0588" y="34991675"/>
            <a:ext cx="95250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232820" tIns="-233883" rIns="-232820" bIns="-233883" numCol="1" anchor="t" anchorCtr="0" compatLnSpc="1">
            <a:prstTxWarp prst="textNoShape">
              <a:avLst/>
            </a:prstTxWarp>
          </a:bodyPr>
          <a:lstStyle>
            <a:lvl1pPr>
              <a:defRPr sz="75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619413" y="34991675"/>
            <a:ext cx="1448117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232820" tIns="-233883" rIns="-232820" bIns="-233883" numCol="1" anchor="t" anchorCtr="0" compatLnSpc="1">
            <a:prstTxWarp prst="textNoShape">
              <a:avLst/>
            </a:prstTxWarp>
          </a:bodyPr>
          <a:lstStyle>
            <a:lvl1pPr algn="ctr">
              <a:defRPr sz="75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4413" y="34991675"/>
            <a:ext cx="95250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232820" tIns="-233883" rIns="-232820" bIns="-233883" numCol="1" anchor="t" anchorCtr="0" compatLnSpc="1">
            <a:prstTxWarp prst="textNoShape">
              <a:avLst/>
            </a:prstTxWarp>
          </a:bodyPr>
          <a:lstStyle>
            <a:lvl1pPr algn="r">
              <a:defRPr sz="7500" smtClean="0"/>
            </a:lvl1pPr>
          </a:lstStyle>
          <a:p>
            <a:pPr>
              <a:defRPr/>
            </a:pPr>
            <a:fld id="{EE1D62E3-B94D-40E1-9BD0-3BB13AA9D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87913" rtl="0" eaLnBrk="0" fontAlgn="base" hangingPunct="0">
        <a:spcBef>
          <a:spcPct val="0"/>
        </a:spcBef>
        <a:spcAft>
          <a:spcPct val="0"/>
        </a:spcAft>
        <a:defRPr sz="23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887913" rtl="0" eaLnBrk="0" fontAlgn="base" hangingPunct="0">
        <a:spcBef>
          <a:spcPct val="0"/>
        </a:spcBef>
        <a:spcAft>
          <a:spcPct val="0"/>
        </a:spcAft>
        <a:defRPr sz="23500">
          <a:solidFill>
            <a:schemeClr val="tx2"/>
          </a:solidFill>
          <a:latin typeface="Times" charset="0"/>
        </a:defRPr>
      </a:lvl2pPr>
      <a:lvl3pPr algn="ctr" defTabSz="4887913" rtl="0" eaLnBrk="0" fontAlgn="base" hangingPunct="0">
        <a:spcBef>
          <a:spcPct val="0"/>
        </a:spcBef>
        <a:spcAft>
          <a:spcPct val="0"/>
        </a:spcAft>
        <a:defRPr sz="23500">
          <a:solidFill>
            <a:schemeClr val="tx2"/>
          </a:solidFill>
          <a:latin typeface="Times" charset="0"/>
        </a:defRPr>
      </a:lvl3pPr>
      <a:lvl4pPr algn="ctr" defTabSz="4887913" rtl="0" eaLnBrk="0" fontAlgn="base" hangingPunct="0">
        <a:spcBef>
          <a:spcPct val="0"/>
        </a:spcBef>
        <a:spcAft>
          <a:spcPct val="0"/>
        </a:spcAft>
        <a:defRPr sz="23500">
          <a:solidFill>
            <a:schemeClr val="tx2"/>
          </a:solidFill>
          <a:latin typeface="Times" charset="0"/>
        </a:defRPr>
      </a:lvl4pPr>
      <a:lvl5pPr algn="ctr" defTabSz="4887913" rtl="0" eaLnBrk="0" fontAlgn="base" hangingPunct="0">
        <a:spcBef>
          <a:spcPct val="0"/>
        </a:spcBef>
        <a:spcAft>
          <a:spcPct val="0"/>
        </a:spcAft>
        <a:defRPr sz="23500">
          <a:solidFill>
            <a:schemeClr val="tx2"/>
          </a:solidFill>
          <a:latin typeface="Times" charset="0"/>
        </a:defRPr>
      </a:lvl5pPr>
      <a:lvl6pPr marL="457200" algn="ctr" defTabSz="4887913" rtl="0" eaLnBrk="0" fontAlgn="base" hangingPunct="0">
        <a:spcBef>
          <a:spcPct val="0"/>
        </a:spcBef>
        <a:spcAft>
          <a:spcPct val="0"/>
        </a:spcAft>
        <a:defRPr sz="23500">
          <a:solidFill>
            <a:schemeClr val="tx2"/>
          </a:solidFill>
          <a:latin typeface="Times" charset="0"/>
        </a:defRPr>
      </a:lvl6pPr>
      <a:lvl7pPr marL="914400" algn="ctr" defTabSz="4887913" rtl="0" eaLnBrk="0" fontAlgn="base" hangingPunct="0">
        <a:spcBef>
          <a:spcPct val="0"/>
        </a:spcBef>
        <a:spcAft>
          <a:spcPct val="0"/>
        </a:spcAft>
        <a:defRPr sz="23500">
          <a:solidFill>
            <a:schemeClr val="tx2"/>
          </a:solidFill>
          <a:latin typeface="Times" charset="0"/>
        </a:defRPr>
      </a:lvl7pPr>
      <a:lvl8pPr marL="1371600" algn="ctr" defTabSz="4887913" rtl="0" eaLnBrk="0" fontAlgn="base" hangingPunct="0">
        <a:spcBef>
          <a:spcPct val="0"/>
        </a:spcBef>
        <a:spcAft>
          <a:spcPct val="0"/>
        </a:spcAft>
        <a:defRPr sz="23500">
          <a:solidFill>
            <a:schemeClr val="tx2"/>
          </a:solidFill>
          <a:latin typeface="Times" charset="0"/>
        </a:defRPr>
      </a:lvl8pPr>
      <a:lvl9pPr marL="1828800" algn="ctr" defTabSz="4887913" rtl="0" eaLnBrk="0" fontAlgn="base" hangingPunct="0">
        <a:spcBef>
          <a:spcPct val="0"/>
        </a:spcBef>
        <a:spcAft>
          <a:spcPct val="0"/>
        </a:spcAft>
        <a:defRPr sz="23500">
          <a:solidFill>
            <a:schemeClr val="tx2"/>
          </a:solidFill>
          <a:latin typeface="Times" charset="0"/>
        </a:defRPr>
      </a:lvl9pPr>
    </p:titleStyle>
    <p:bodyStyle>
      <a:lvl1pPr marL="1831975" indent="-1831975" algn="l" defTabSz="4887913" rtl="0" eaLnBrk="0" fontAlgn="base" hangingPunct="0">
        <a:spcBef>
          <a:spcPct val="20000"/>
        </a:spcBef>
        <a:spcAft>
          <a:spcPct val="0"/>
        </a:spcAft>
        <a:buChar char="•"/>
        <a:defRPr sz="17200">
          <a:solidFill>
            <a:schemeClr val="tx1"/>
          </a:solidFill>
          <a:latin typeface="+mn-lt"/>
          <a:ea typeface="+mn-ea"/>
          <a:cs typeface="+mn-cs"/>
        </a:defRPr>
      </a:lvl1pPr>
      <a:lvl2pPr marL="3970338" indent="-1527175" algn="l" defTabSz="4887913" rtl="0" eaLnBrk="0" fontAlgn="base" hangingPunct="0">
        <a:spcBef>
          <a:spcPct val="20000"/>
        </a:spcBef>
        <a:spcAft>
          <a:spcPct val="0"/>
        </a:spcAft>
        <a:buChar char="–"/>
        <a:defRPr sz="14900">
          <a:solidFill>
            <a:schemeClr val="tx1"/>
          </a:solidFill>
          <a:latin typeface="+mn-lt"/>
        </a:defRPr>
      </a:lvl2pPr>
      <a:lvl3pPr marL="6108700" indent="-1220788" algn="l" defTabSz="4887913" rtl="0" eaLnBrk="0" fontAlgn="base" hangingPunct="0">
        <a:spcBef>
          <a:spcPct val="20000"/>
        </a:spcBef>
        <a:spcAft>
          <a:spcPct val="0"/>
        </a:spcAft>
        <a:buChar char="•"/>
        <a:defRPr sz="12800">
          <a:solidFill>
            <a:schemeClr val="tx1"/>
          </a:solidFill>
          <a:latin typeface="+mn-lt"/>
        </a:defRPr>
      </a:lvl3pPr>
      <a:lvl4pPr marL="8551863" indent="-1220788" algn="l" defTabSz="4887913" rtl="0" eaLnBrk="0" fontAlgn="base" hangingPunct="0">
        <a:spcBef>
          <a:spcPct val="20000"/>
        </a:spcBef>
        <a:spcAft>
          <a:spcPct val="0"/>
        </a:spcAft>
        <a:buChar char="–"/>
        <a:defRPr sz="10600">
          <a:solidFill>
            <a:schemeClr val="tx1"/>
          </a:solidFill>
          <a:latin typeface="+mn-lt"/>
        </a:defRPr>
      </a:lvl4pPr>
      <a:lvl5pPr marL="10996613" indent="-1220788" algn="l" defTabSz="4887913" rtl="0" eaLnBrk="0" fontAlgn="base" hangingPunct="0">
        <a:spcBef>
          <a:spcPct val="20000"/>
        </a:spcBef>
        <a:spcAft>
          <a:spcPct val="0"/>
        </a:spcAft>
        <a:buChar char="»"/>
        <a:defRPr sz="10600">
          <a:solidFill>
            <a:schemeClr val="tx1"/>
          </a:solidFill>
          <a:latin typeface="+mn-lt"/>
        </a:defRPr>
      </a:lvl5pPr>
      <a:lvl6pPr marL="11453813" indent="-1220788" algn="l" defTabSz="4887913" rtl="0" eaLnBrk="0" fontAlgn="base" hangingPunct="0">
        <a:spcBef>
          <a:spcPct val="20000"/>
        </a:spcBef>
        <a:spcAft>
          <a:spcPct val="0"/>
        </a:spcAft>
        <a:buChar char="»"/>
        <a:defRPr sz="10600">
          <a:solidFill>
            <a:schemeClr val="tx1"/>
          </a:solidFill>
          <a:latin typeface="+mn-lt"/>
        </a:defRPr>
      </a:lvl6pPr>
      <a:lvl7pPr marL="11911013" indent="-1220788" algn="l" defTabSz="4887913" rtl="0" eaLnBrk="0" fontAlgn="base" hangingPunct="0">
        <a:spcBef>
          <a:spcPct val="20000"/>
        </a:spcBef>
        <a:spcAft>
          <a:spcPct val="0"/>
        </a:spcAft>
        <a:buChar char="»"/>
        <a:defRPr sz="10600">
          <a:solidFill>
            <a:schemeClr val="tx1"/>
          </a:solidFill>
          <a:latin typeface="+mn-lt"/>
        </a:defRPr>
      </a:lvl7pPr>
      <a:lvl8pPr marL="12368213" indent="-1220788" algn="l" defTabSz="4887913" rtl="0" eaLnBrk="0" fontAlgn="base" hangingPunct="0">
        <a:spcBef>
          <a:spcPct val="20000"/>
        </a:spcBef>
        <a:spcAft>
          <a:spcPct val="0"/>
        </a:spcAft>
        <a:buChar char="»"/>
        <a:defRPr sz="10600">
          <a:solidFill>
            <a:schemeClr val="tx1"/>
          </a:solidFill>
          <a:latin typeface="+mn-lt"/>
        </a:defRPr>
      </a:lvl8pPr>
      <a:lvl9pPr marL="12825413" indent="-1220788" algn="l" defTabSz="4887913" rtl="0" eaLnBrk="0" fontAlgn="base" hangingPunct="0">
        <a:spcBef>
          <a:spcPct val="20000"/>
        </a:spcBef>
        <a:spcAft>
          <a:spcPct val="0"/>
        </a:spcAft>
        <a:buChar char="»"/>
        <a:defRPr sz="10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128" descr="H:\DICOM\Orhan\UWlogos\Wcrest_transpa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3" y="638175"/>
            <a:ext cx="3373437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1168"/>
          <p:cNvSpPr txBox="1">
            <a:spLocks noChangeArrowheads="1"/>
          </p:cNvSpPr>
          <p:nvPr/>
        </p:nvSpPr>
        <p:spPr bwMode="auto">
          <a:xfrm>
            <a:off x="4911725" y="622300"/>
            <a:ext cx="3552825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82" tIns="-233766" rIns="10482" bIns="-233766">
            <a:spAutoFit/>
          </a:bodyPr>
          <a:lstStyle/>
          <a:p>
            <a:pPr algn="ctr" defTabSz="4887913">
              <a:spcBef>
                <a:spcPct val="50000"/>
              </a:spcBef>
            </a:pPr>
            <a:r>
              <a:rPr lang="en-US" altLang="en-US" sz="9800" b="1" dirty="0" smtClean="0">
                <a:solidFill>
                  <a:srgbClr val="BD0039"/>
                </a:solidFill>
              </a:rPr>
              <a:t>Patient Transfer Device</a:t>
            </a:r>
            <a:endParaRPr lang="en-US" altLang="en-US" sz="7500" b="1" dirty="0">
              <a:solidFill>
                <a:srgbClr val="BD0039"/>
              </a:solidFill>
            </a:endParaRPr>
          </a:p>
          <a:p>
            <a:pPr algn="ctr" defTabSz="4887913">
              <a:lnSpc>
                <a:spcPct val="80000"/>
              </a:lnSpc>
              <a:spcBef>
                <a:spcPct val="30000"/>
              </a:spcBef>
            </a:pPr>
            <a:r>
              <a:rPr lang="en-US" altLang="en-US" sz="7200" b="1" dirty="0" smtClean="0">
                <a:solidFill>
                  <a:schemeClr val="tx2"/>
                </a:solidFill>
              </a:rPr>
              <a:t>Justin </a:t>
            </a:r>
            <a:r>
              <a:rPr lang="en-US" altLang="en-US" sz="7200" b="1" dirty="0">
                <a:solidFill>
                  <a:schemeClr val="tx2"/>
                </a:solidFill>
              </a:rPr>
              <a:t>Gearing, </a:t>
            </a:r>
            <a:r>
              <a:rPr lang="en-US" altLang="en-US" sz="7200" b="1" dirty="0" err="1" smtClean="0">
                <a:solidFill>
                  <a:schemeClr val="tx2"/>
                </a:solidFill>
              </a:rPr>
              <a:t>Jamon</a:t>
            </a:r>
            <a:r>
              <a:rPr lang="en-US" altLang="en-US" sz="7200" b="1" dirty="0" smtClean="0">
                <a:solidFill>
                  <a:schemeClr val="tx2"/>
                </a:solidFill>
              </a:rPr>
              <a:t> </a:t>
            </a:r>
            <a:r>
              <a:rPr lang="en-US" altLang="en-US" sz="7200" b="1" dirty="0" err="1" smtClean="0">
                <a:solidFill>
                  <a:schemeClr val="tx2"/>
                </a:solidFill>
              </a:rPr>
              <a:t>Opgenorth</a:t>
            </a:r>
            <a:r>
              <a:rPr lang="en-US" altLang="en-US" sz="7200" b="1" dirty="0" smtClean="0">
                <a:solidFill>
                  <a:schemeClr val="tx2"/>
                </a:solidFill>
              </a:rPr>
              <a:t>, Alex </a:t>
            </a:r>
            <a:r>
              <a:rPr lang="en-US" altLang="en-US" sz="7200" b="1" dirty="0" err="1" smtClean="0">
                <a:solidFill>
                  <a:schemeClr val="tx2"/>
                </a:solidFill>
              </a:rPr>
              <a:t>Bloomquist</a:t>
            </a:r>
            <a:r>
              <a:rPr lang="en-US" altLang="en-US" sz="7200" b="1" dirty="0" smtClean="0">
                <a:solidFill>
                  <a:schemeClr val="tx2"/>
                </a:solidFill>
              </a:rPr>
              <a:t>, and Dan Miller</a:t>
            </a:r>
            <a:endParaRPr lang="en-US" altLang="en-US" sz="7200" b="1" i="1" dirty="0">
              <a:solidFill>
                <a:schemeClr val="tx2"/>
              </a:solidFill>
            </a:endParaRPr>
          </a:p>
          <a:p>
            <a:pPr algn="ctr" defTabSz="4887913">
              <a:lnSpc>
                <a:spcPct val="80000"/>
              </a:lnSpc>
              <a:spcBef>
                <a:spcPct val="30000"/>
              </a:spcBef>
            </a:pPr>
            <a:r>
              <a:rPr lang="en-US" altLang="en-US" sz="7300" b="1" smtClean="0">
                <a:cs typeface="Times New Roman" pitchFamily="18" charset="0"/>
              </a:rPr>
              <a:t>Client: </a:t>
            </a:r>
            <a:r>
              <a:rPr lang="en-US" altLang="en-US" sz="7300" b="1" dirty="0" smtClean="0">
                <a:cs typeface="Times New Roman" pitchFamily="18" charset="0"/>
              </a:rPr>
              <a:t>Dr. </a:t>
            </a:r>
            <a:r>
              <a:rPr lang="en-US" altLang="en-US" sz="7300" b="1" dirty="0" err="1" smtClean="0">
                <a:cs typeface="Times New Roman" pitchFamily="18" charset="0"/>
              </a:rPr>
              <a:t>Ashish</a:t>
            </a:r>
            <a:r>
              <a:rPr lang="en-US" altLang="en-US" sz="7300" b="1" dirty="0" smtClean="0">
                <a:cs typeface="Times New Roman" pitchFamily="18" charset="0"/>
              </a:rPr>
              <a:t> </a:t>
            </a:r>
            <a:r>
              <a:rPr lang="en-US" altLang="en-US" sz="7300" b="1" dirty="0" err="1" smtClean="0">
                <a:cs typeface="Times New Roman" pitchFamily="18" charset="0"/>
              </a:rPr>
              <a:t>Mahajan</a:t>
            </a:r>
            <a:endParaRPr lang="en-US" altLang="en-US" sz="7300" b="1" dirty="0">
              <a:cs typeface="Times New Roman" pitchFamily="18" charset="0"/>
            </a:endParaRPr>
          </a:p>
          <a:p>
            <a:pPr algn="ctr" defTabSz="4887913">
              <a:lnSpc>
                <a:spcPct val="80000"/>
              </a:lnSpc>
              <a:spcBef>
                <a:spcPct val="30000"/>
              </a:spcBef>
            </a:pPr>
            <a:r>
              <a:rPr lang="en-US" altLang="en-US" sz="7300" b="1" dirty="0">
                <a:cs typeface="Times New Roman" pitchFamily="18" charset="0"/>
              </a:rPr>
              <a:t>Advisor: </a:t>
            </a:r>
            <a:r>
              <a:rPr lang="en-US" altLang="en-US" sz="7300" b="1" dirty="0" smtClean="0">
                <a:cs typeface="Times New Roman" pitchFamily="18" charset="0"/>
              </a:rPr>
              <a:t>Professor Brenda Ogle</a:t>
            </a:r>
            <a:endParaRPr lang="en-US" altLang="en-US" sz="7300" b="1" dirty="0">
              <a:cs typeface="Times New Roman" pitchFamily="18" charset="0"/>
            </a:endParaRPr>
          </a:p>
          <a:p>
            <a:pPr algn="ctr" defTabSz="4887913">
              <a:lnSpc>
                <a:spcPct val="80000"/>
              </a:lnSpc>
              <a:spcBef>
                <a:spcPct val="30000"/>
              </a:spcBef>
            </a:pPr>
            <a:endParaRPr lang="en-US" altLang="en-US" sz="7300" b="1" i="1" dirty="0">
              <a:solidFill>
                <a:srgbClr val="BD0039"/>
              </a:solidFill>
            </a:endParaRPr>
          </a:p>
        </p:txBody>
      </p:sp>
      <p:pic>
        <p:nvPicPr>
          <p:cNvPr id="1030" name="Picture 1359" descr="H:\DICOM\Orhan\UWlogos\Wcrest_transpar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44900" y="638175"/>
            <a:ext cx="3371850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563"/>
          <p:cNvSpPr>
            <a:spLocks noChangeArrowheads="1"/>
          </p:cNvSpPr>
          <p:nvPr/>
        </p:nvSpPr>
        <p:spPr bwMode="auto">
          <a:xfrm>
            <a:off x="21928138" y="18046700"/>
            <a:ext cx="4572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23" name="Text Box 1751"/>
          <p:cNvSpPr txBox="1">
            <a:spLocks noChangeArrowheads="1"/>
          </p:cNvSpPr>
          <p:nvPr/>
        </p:nvSpPr>
        <p:spPr bwMode="auto">
          <a:xfrm>
            <a:off x="1836738" y="7013575"/>
            <a:ext cx="11007725" cy="1422400"/>
          </a:xfrm>
          <a:prstGeom prst="rect">
            <a:avLst/>
          </a:prstGeom>
          <a:solidFill>
            <a:srgbClr val="BD0039"/>
          </a:solidFill>
          <a:ln w="9525">
            <a:noFill/>
            <a:miter lim="800000"/>
            <a:headEnd/>
            <a:tailEnd/>
          </a:ln>
          <a:effectLst/>
        </p:spPr>
        <p:txBody>
          <a:bodyPr lIns="101818" tIns="50910" rIns="101818" bIns="50910"/>
          <a:lstStyle/>
          <a:p>
            <a:pPr algn="ctr" defTabSz="1017588">
              <a:spcBef>
                <a:spcPct val="50000"/>
              </a:spcBef>
              <a:defRPr/>
            </a:pPr>
            <a:r>
              <a:rPr lang="en-US" altLang="en-US" sz="7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Abstract</a:t>
            </a:r>
          </a:p>
        </p:txBody>
      </p:sp>
      <p:sp>
        <p:nvSpPr>
          <p:cNvPr id="4824" name="Text Box 1752"/>
          <p:cNvSpPr txBox="1">
            <a:spLocks noChangeArrowheads="1"/>
          </p:cNvSpPr>
          <p:nvPr/>
        </p:nvSpPr>
        <p:spPr bwMode="auto">
          <a:xfrm>
            <a:off x="1905000" y="17754600"/>
            <a:ext cx="11006138" cy="1422400"/>
          </a:xfrm>
          <a:prstGeom prst="rect">
            <a:avLst/>
          </a:prstGeom>
          <a:solidFill>
            <a:srgbClr val="BD0039"/>
          </a:solidFill>
          <a:ln w="9525">
            <a:noFill/>
            <a:miter lim="800000"/>
            <a:headEnd/>
            <a:tailEnd/>
          </a:ln>
          <a:effectLst/>
        </p:spPr>
        <p:txBody>
          <a:bodyPr lIns="101818" tIns="50910" rIns="101818" bIns="50910"/>
          <a:lstStyle/>
          <a:p>
            <a:pPr algn="ctr" defTabSz="1017588">
              <a:spcBef>
                <a:spcPct val="50000"/>
              </a:spcBef>
              <a:defRPr/>
            </a:pPr>
            <a:r>
              <a:rPr lang="en-US" altLang="en-US" sz="7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4825" name="Text Box 1753"/>
          <p:cNvSpPr txBox="1">
            <a:spLocks noChangeArrowheads="1"/>
          </p:cNvSpPr>
          <p:nvPr/>
        </p:nvSpPr>
        <p:spPr bwMode="auto">
          <a:xfrm>
            <a:off x="1901825" y="29870400"/>
            <a:ext cx="11007725" cy="1422400"/>
          </a:xfrm>
          <a:prstGeom prst="rect">
            <a:avLst/>
          </a:prstGeom>
          <a:solidFill>
            <a:srgbClr val="BD0039"/>
          </a:solidFill>
          <a:ln w="9525">
            <a:noFill/>
            <a:miter lim="800000"/>
            <a:headEnd/>
            <a:tailEnd/>
          </a:ln>
          <a:effectLst/>
        </p:spPr>
        <p:txBody>
          <a:bodyPr lIns="101818" tIns="50910" rIns="101818" bIns="50910"/>
          <a:lstStyle/>
          <a:p>
            <a:pPr algn="ctr" defTabSz="1017588">
              <a:spcBef>
                <a:spcPct val="50000"/>
              </a:spcBef>
              <a:defRPr/>
            </a:pPr>
            <a:r>
              <a:rPr lang="en-US" altLang="en-US" sz="7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Design Criteria</a:t>
            </a:r>
          </a:p>
        </p:txBody>
      </p:sp>
      <p:sp>
        <p:nvSpPr>
          <p:cNvPr id="4826" name="Text Box 1754"/>
          <p:cNvSpPr txBox="1">
            <a:spLocks noChangeArrowheads="1"/>
          </p:cNvSpPr>
          <p:nvPr/>
        </p:nvSpPr>
        <p:spPr bwMode="auto">
          <a:xfrm>
            <a:off x="17830800" y="7010400"/>
            <a:ext cx="11006138" cy="1422400"/>
          </a:xfrm>
          <a:prstGeom prst="rect">
            <a:avLst/>
          </a:prstGeom>
          <a:solidFill>
            <a:srgbClr val="BD0039"/>
          </a:solidFill>
          <a:ln w="9525">
            <a:noFill/>
            <a:miter lim="800000"/>
            <a:headEnd/>
            <a:tailEnd/>
          </a:ln>
          <a:effectLst/>
        </p:spPr>
        <p:txBody>
          <a:bodyPr lIns="101818" tIns="50910" rIns="101818" bIns="50910"/>
          <a:lstStyle/>
          <a:p>
            <a:pPr algn="ctr" defTabSz="1017588">
              <a:spcBef>
                <a:spcPct val="50000"/>
              </a:spcBef>
              <a:defRPr/>
            </a:pPr>
            <a:r>
              <a:rPr lang="en-US" altLang="en-US" sz="7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 Design</a:t>
            </a:r>
          </a:p>
        </p:txBody>
      </p:sp>
      <p:sp>
        <p:nvSpPr>
          <p:cNvPr id="4827" name="Text Box 1755"/>
          <p:cNvSpPr txBox="1">
            <a:spLocks noChangeArrowheads="1"/>
          </p:cNvSpPr>
          <p:nvPr/>
        </p:nvSpPr>
        <p:spPr bwMode="auto">
          <a:xfrm>
            <a:off x="33337500" y="7010400"/>
            <a:ext cx="11007725" cy="1422400"/>
          </a:xfrm>
          <a:prstGeom prst="rect">
            <a:avLst/>
          </a:prstGeom>
          <a:solidFill>
            <a:srgbClr val="BD0039"/>
          </a:solidFill>
          <a:ln w="9525">
            <a:noFill/>
            <a:miter lim="800000"/>
            <a:headEnd/>
            <a:tailEnd/>
          </a:ln>
          <a:effectLst/>
        </p:spPr>
        <p:txBody>
          <a:bodyPr lIns="101818" tIns="50910" rIns="101818" bIns="50910"/>
          <a:lstStyle/>
          <a:p>
            <a:pPr algn="ctr" defTabSz="1017588">
              <a:spcBef>
                <a:spcPct val="50000"/>
              </a:spcBef>
              <a:defRPr/>
            </a:pPr>
            <a:r>
              <a:rPr lang="en-US" altLang="en-US" sz="7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Testing</a:t>
            </a:r>
          </a:p>
        </p:txBody>
      </p:sp>
      <p:sp>
        <p:nvSpPr>
          <p:cNvPr id="4828" name="Text Box 1756"/>
          <p:cNvSpPr txBox="1">
            <a:spLocks noChangeArrowheads="1"/>
          </p:cNvSpPr>
          <p:nvPr/>
        </p:nvSpPr>
        <p:spPr bwMode="auto">
          <a:xfrm>
            <a:off x="33375600" y="32867600"/>
            <a:ext cx="11007725" cy="1422400"/>
          </a:xfrm>
          <a:prstGeom prst="rect">
            <a:avLst/>
          </a:prstGeom>
          <a:solidFill>
            <a:srgbClr val="BD0039"/>
          </a:solidFill>
          <a:ln w="9525">
            <a:noFill/>
            <a:miter lim="800000"/>
            <a:headEnd/>
            <a:tailEnd/>
          </a:ln>
          <a:effectLst/>
        </p:spPr>
        <p:txBody>
          <a:bodyPr lIns="101818" tIns="50910" rIns="101818" bIns="50910"/>
          <a:lstStyle/>
          <a:p>
            <a:pPr algn="ctr" defTabSz="1017588">
              <a:spcBef>
                <a:spcPct val="50000"/>
              </a:spcBef>
              <a:defRPr/>
            </a:pPr>
            <a:r>
              <a:rPr lang="en-US" altLang="en-US" sz="7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References</a:t>
            </a:r>
            <a:endParaRPr lang="en-US" altLang="en-US" sz="7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0" name="Text Box 1763"/>
          <p:cNvSpPr txBox="1">
            <a:spLocks noChangeArrowheads="1"/>
          </p:cNvSpPr>
          <p:nvPr/>
        </p:nvSpPr>
        <p:spPr bwMode="auto">
          <a:xfrm>
            <a:off x="1901825" y="31242000"/>
            <a:ext cx="11009313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000" b="1" dirty="0" smtClean="0"/>
              <a:t>-Safe</a:t>
            </a:r>
          </a:p>
          <a:p>
            <a:pPr algn="just"/>
            <a:r>
              <a:rPr lang="en-US" sz="4000" b="1" dirty="0" smtClean="0"/>
              <a:t>-User friendly </a:t>
            </a:r>
          </a:p>
          <a:p>
            <a:pPr algn="just"/>
            <a:r>
              <a:rPr lang="en-US" sz="4000" b="1" dirty="0" smtClean="0"/>
              <a:t>-Durable</a:t>
            </a:r>
          </a:p>
          <a:p>
            <a:pPr algn="just"/>
            <a:r>
              <a:rPr lang="en-US" sz="4000" b="1" dirty="0" smtClean="0"/>
              <a:t>-More efficient than current process</a:t>
            </a:r>
          </a:p>
          <a:p>
            <a:pPr algn="just"/>
            <a:r>
              <a:rPr lang="en-US" sz="4000" b="1" dirty="0" smtClean="0"/>
              <a:t>-Easy to store</a:t>
            </a:r>
          </a:p>
          <a:p>
            <a:pPr algn="just"/>
            <a:r>
              <a:rPr lang="en-US" sz="4000" b="1" dirty="0" smtClean="0"/>
              <a:t>-Lightweight</a:t>
            </a:r>
          </a:p>
          <a:p>
            <a:pPr algn="just"/>
            <a:r>
              <a:rPr lang="en-US" sz="4000" b="1" dirty="0" smtClean="0"/>
              <a:t>-Easy to maintain</a:t>
            </a:r>
          </a:p>
          <a:p>
            <a:pPr algn="just"/>
            <a:r>
              <a:rPr lang="en-US" sz="4000" b="1" dirty="0" smtClean="0"/>
              <a:t>-Used at various angles/positions</a:t>
            </a:r>
          </a:p>
          <a:p>
            <a:pPr algn="just"/>
            <a:r>
              <a:rPr lang="en-US" sz="4000" b="1" dirty="0" smtClean="0"/>
              <a:t>-Hold up to 300 lbs</a:t>
            </a:r>
          </a:p>
          <a:p>
            <a:pPr algn="just"/>
            <a:r>
              <a:rPr lang="en-US" sz="4000" b="1" dirty="0" smtClean="0"/>
              <a:t>-Replaceable parts</a:t>
            </a:r>
          </a:p>
          <a:p>
            <a:pPr>
              <a:spcBef>
                <a:spcPct val="50000"/>
              </a:spcBef>
            </a:pPr>
            <a:endParaRPr lang="en-US" sz="4000" dirty="0"/>
          </a:p>
        </p:txBody>
      </p:sp>
      <p:sp>
        <p:nvSpPr>
          <p:cNvPr id="33" name="Text Box 1754"/>
          <p:cNvSpPr txBox="1">
            <a:spLocks noChangeArrowheads="1"/>
          </p:cNvSpPr>
          <p:nvPr/>
        </p:nvSpPr>
        <p:spPr bwMode="auto">
          <a:xfrm>
            <a:off x="33375600" y="27355800"/>
            <a:ext cx="11006138" cy="1422400"/>
          </a:xfrm>
          <a:prstGeom prst="rect">
            <a:avLst/>
          </a:prstGeom>
          <a:solidFill>
            <a:srgbClr val="BD0039"/>
          </a:solidFill>
          <a:ln w="9525">
            <a:noFill/>
            <a:miter lim="800000"/>
            <a:headEnd/>
            <a:tailEnd/>
          </a:ln>
          <a:effectLst/>
        </p:spPr>
        <p:txBody>
          <a:bodyPr lIns="101818" tIns="50910" rIns="101818" bIns="50910"/>
          <a:lstStyle/>
          <a:p>
            <a:pPr algn="ctr" defTabSz="1017588">
              <a:spcBef>
                <a:spcPct val="50000"/>
              </a:spcBef>
              <a:defRPr/>
            </a:pPr>
            <a:r>
              <a:rPr lang="en-US" altLang="en-US" sz="7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Future Work</a:t>
            </a:r>
          </a:p>
        </p:txBody>
      </p:sp>
      <p:sp>
        <p:nvSpPr>
          <p:cNvPr id="1155" name="Text Box 1763"/>
          <p:cNvSpPr txBox="1">
            <a:spLocks noChangeArrowheads="1"/>
          </p:cNvSpPr>
          <p:nvPr/>
        </p:nvSpPr>
        <p:spPr bwMode="auto">
          <a:xfrm>
            <a:off x="33299400" y="28879800"/>
            <a:ext cx="110093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400" b="1" dirty="0"/>
              <a:t>-Further Testing:</a:t>
            </a:r>
          </a:p>
          <a:p>
            <a:pPr algn="just"/>
            <a:r>
              <a:rPr lang="en-US" sz="3400" b="1" dirty="0"/>
              <a:t>     </a:t>
            </a:r>
            <a:r>
              <a:rPr lang="en-US" sz="3400" b="1" dirty="0" smtClean="0"/>
              <a:t>~Long term use</a:t>
            </a:r>
            <a:endParaRPr lang="en-US" sz="3400" b="1" dirty="0"/>
          </a:p>
          <a:p>
            <a:pPr algn="just"/>
            <a:r>
              <a:rPr lang="en-US" sz="3400" b="1" dirty="0"/>
              <a:t>     </a:t>
            </a:r>
            <a:r>
              <a:rPr lang="en-US" sz="3400" b="1" dirty="0" smtClean="0"/>
              <a:t>~Implemented use</a:t>
            </a:r>
            <a:endParaRPr lang="en-US" sz="3400" b="1" dirty="0"/>
          </a:p>
          <a:p>
            <a:pPr algn="just"/>
            <a:r>
              <a:rPr lang="en-US" sz="3400" b="1" dirty="0" smtClean="0"/>
              <a:t>-Streamline manufacturing time</a:t>
            </a:r>
            <a:endParaRPr lang="en-US" sz="3400" b="1" dirty="0"/>
          </a:p>
          <a:p>
            <a:pPr algn="just"/>
            <a:r>
              <a:rPr lang="en-US" sz="3400" b="1" dirty="0" smtClean="0"/>
              <a:t>-Cut Costs</a:t>
            </a:r>
            <a:endParaRPr lang="en-US" sz="3400" b="1" dirty="0"/>
          </a:p>
          <a:p>
            <a:pPr algn="just"/>
            <a:r>
              <a:rPr lang="en-US" sz="3400" b="1" dirty="0" smtClean="0"/>
              <a:t>-Market research</a:t>
            </a:r>
          </a:p>
          <a:p>
            <a:pPr algn="just"/>
            <a:r>
              <a:rPr lang="en-US" sz="3400" b="1" dirty="0" smtClean="0"/>
              <a:t>     ~Improve hinge</a:t>
            </a:r>
            <a:endParaRPr lang="en-US" sz="3400" dirty="0"/>
          </a:p>
        </p:txBody>
      </p:sp>
      <p:sp>
        <p:nvSpPr>
          <p:cNvPr id="1156" name="Text Box 1763"/>
          <p:cNvSpPr txBox="1">
            <a:spLocks noChangeArrowheads="1"/>
          </p:cNvSpPr>
          <p:nvPr/>
        </p:nvSpPr>
        <p:spPr bwMode="auto">
          <a:xfrm>
            <a:off x="33375600" y="34442400"/>
            <a:ext cx="11125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1" dirty="0" smtClean="0"/>
              <a:t>www.decubitus.be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/>
              <a:t>www.universalmedicalinc.com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/>
              <a:t>Wang, H., </a:t>
            </a:r>
            <a:r>
              <a:rPr lang="en-US" sz="2800" b="1" dirty="0" err="1" smtClean="0"/>
              <a:t>Kasagami</a:t>
            </a:r>
            <a:r>
              <a:rPr lang="en-US" sz="2800" b="1" dirty="0" smtClean="0"/>
              <a:t>, F. “A Patient Transfer Apparatus Between Bed and Stretcher” Feb. 2008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/>
              <a:t>We would like to especially thank: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800" b="1" dirty="0" smtClean="0"/>
              <a:t>Dave </a:t>
            </a:r>
            <a:r>
              <a:rPr lang="en-US" sz="2800" b="1" dirty="0" err="1" smtClean="0"/>
              <a:t>Bloomquist</a:t>
            </a:r>
            <a:endParaRPr lang="en-US" sz="2800" b="1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800" b="1" dirty="0" smtClean="0"/>
              <a:t>Cathy Miller</a:t>
            </a:r>
            <a:endParaRPr lang="en-US" sz="2800" b="1" dirty="0"/>
          </a:p>
        </p:txBody>
      </p:sp>
      <p:sp>
        <p:nvSpPr>
          <p:cNvPr id="1039" name="Text Box 1758"/>
          <p:cNvSpPr txBox="1">
            <a:spLocks noChangeArrowheads="1"/>
          </p:cNvSpPr>
          <p:nvPr/>
        </p:nvSpPr>
        <p:spPr bwMode="auto">
          <a:xfrm>
            <a:off x="1901825" y="19354800"/>
            <a:ext cx="11009313" cy="442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624" tIns="55312" rIns="110624" bIns="55312">
            <a:spAutoFit/>
          </a:bodyPr>
          <a:lstStyle/>
          <a:p>
            <a:pPr algn="just" defTabSz="1106488">
              <a:spcBef>
                <a:spcPct val="50000"/>
              </a:spcBef>
            </a:pPr>
            <a:r>
              <a:rPr lang="en-US" sz="2800" b="1" dirty="0" smtClean="0"/>
              <a:t>After a surgery is preformed, patients need to be transferred from the operating table to a transportable bed.  This task is typically accomplished by using a roller board (Figure 1.a) while the patient lies flat.  However there are situations when a patient must remain in the semi-fowler position (Figure 1.b) during post-op.  This makes it very difficult to transfer a patient using a flat roller board (Figure 1.c).  Our client requested that we design a transfer device that transfers patients safely and effectively from an operating table to a bed in the semi-fowler position.</a:t>
            </a:r>
            <a:endParaRPr lang="en-US" sz="28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1828800" y="23622000"/>
            <a:ext cx="12801600" cy="6308943"/>
            <a:chOff x="699763" y="0"/>
            <a:chExt cx="10001496" cy="4928982"/>
          </a:xfrm>
        </p:grpSpPr>
        <p:pic>
          <p:nvPicPr>
            <p:cNvPr id="35" name="Picture 34" descr="current setup.jpg"/>
            <p:cNvPicPr>
              <a:picLocks noChangeAspect="1"/>
            </p:cNvPicPr>
            <p:nvPr/>
          </p:nvPicPr>
          <p:blipFill>
            <a:blip r:embed="rId4"/>
            <a:srcRect b="10811"/>
            <a:stretch>
              <a:fillRect/>
            </a:stretch>
          </p:blipFill>
          <p:spPr>
            <a:xfrm>
              <a:off x="5045652" y="0"/>
              <a:ext cx="3759200" cy="2514600"/>
            </a:xfrm>
            <a:prstGeom prst="rect">
              <a:avLst/>
            </a:prstGeom>
          </p:spPr>
        </p:pic>
        <p:pic>
          <p:nvPicPr>
            <p:cNvPr id="36" name="Picture 35" descr="StandardRoller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0418" y="59533"/>
              <a:ext cx="2639683" cy="2590799"/>
            </a:xfrm>
            <a:prstGeom prst="rect">
              <a:avLst/>
            </a:prstGeom>
          </p:spPr>
        </p:pic>
        <p:pic>
          <p:nvPicPr>
            <p:cNvPr id="37" name="Picture 36" descr="semiFolwler.bmp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9763" y="2857570"/>
              <a:ext cx="4297680" cy="1470659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105184" y="2500374"/>
              <a:ext cx="5596075" cy="2428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Figure 1.a (top left) </a:t>
              </a:r>
              <a:r>
                <a:rPr lang="en-US" sz="2800" dirty="0" smtClean="0"/>
                <a:t>Standard patient transfer device roller board </a:t>
              </a:r>
              <a:r>
                <a:rPr lang="en-US" dirty="0" smtClean="0"/>
                <a:t>(www.universalmedicalinc.com). </a:t>
              </a:r>
              <a:r>
                <a:rPr lang="en-US" sz="2800" b="1" dirty="0" smtClean="0"/>
                <a:t>Fig 1.b (bottom left) </a:t>
              </a:r>
              <a:r>
                <a:rPr lang="en-US" sz="2800" dirty="0" err="1" smtClean="0"/>
                <a:t>Semifowler</a:t>
              </a:r>
              <a:r>
                <a:rPr lang="en-US" sz="2800" dirty="0" smtClean="0"/>
                <a:t> position </a:t>
              </a:r>
              <a:r>
                <a:rPr lang="en-US" dirty="0" smtClean="0"/>
                <a:t>(www.decubitus.be)</a:t>
              </a:r>
              <a:r>
                <a:rPr lang="en-US" b="1" dirty="0" smtClean="0"/>
                <a:t>. </a:t>
              </a:r>
              <a:r>
                <a:rPr lang="en-US" sz="2800" b="1" dirty="0" smtClean="0"/>
                <a:t>Fig 1.c (top right) </a:t>
              </a:r>
              <a:r>
                <a:rPr lang="en-US" sz="2800" dirty="0" smtClean="0"/>
                <a:t>Standard roller board is not optimal for the </a:t>
              </a:r>
              <a:r>
                <a:rPr lang="en-US" sz="2800" dirty="0" err="1" smtClean="0"/>
                <a:t>semifowler</a:t>
              </a:r>
              <a:r>
                <a:rPr lang="en-US" sz="2800" dirty="0" smtClean="0"/>
                <a:t> position.</a:t>
              </a:r>
              <a:endParaRPr lang="en-US" sz="28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3299400" y="8534401"/>
            <a:ext cx="120452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Product Weight =</a:t>
            </a:r>
            <a:r>
              <a:rPr lang="en-US" sz="3000" b="1" dirty="0" smtClean="0"/>
              <a:t>14.9 lbs</a:t>
            </a: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Placed </a:t>
            </a:r>
            <a:r>
              <a:rPr lang="en-US" sz="3000" b="1" dirty="0" smtClean="0"/>
              <a:t>+300 lb</a:t>
            </a:r>
            <a:r>
              <a:rPr lang="en-US" sz="3000" dirty="0" smtClean="0"/>
              <a:t> load on one board, there was no visible deflection.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Inspected entire device for sharp edges and corners.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Tested original prototype, hinges caught on the sheets being used to transport.  We shortened the hinges, and no further problems occurred following the fix.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Conducted performance testing at UW hospital in semi-fowler and flat position with client.  The client commented that he thought it was more efficient than any of the purchased single-flat boards.</a:t>
            </a:r>
          </a:p>
          <a:p>
            <a:endParaRPr lang="en-US" sz="3000" dirty="0"/>
          </a:p>
        </p:txBody>
      </p:sp>
      <p:sp>
        <p:nvSpPr>
          <p:cNvPr id="30" name="Text Box 1755"/>
          <p:cNvSpPr txBox="1">
            <a:spLocks noChangeArrowheads="1"/>
          </p:cNvSpPr>
          <p:nvPr/>
        </p:nvSpPr>
        <p:spPr bwMode="auto">
          <a:xfrm>
            <a:off x="33451800" y="19812000"/>
            <a:ext cx="11007725" cy="1422400"/>
          </a:xfrm>
          <a:prstGeom prst="rect">
            <a:avLst/>
          </a:prstGeom>
          <a:solidFill>
            <a:srgbClr val="BD0039"/>
          </a:solidFill>
          <a:ln w="9525">
            <a:noFill/>
            <a:miter lim="800000"/>
            <a:headEnd/>
            <a:tailEnd/>
          </a:ln>
          <a:effectLst/>
        </p:spPr>
        <p:txBody>
          <a:bodyPr lIns="101818" tIns="50910" rIns="101818" bIns="50910"/>
          <a:lstStyle/>
          <a:p>
            <a:pPr algn="ctr" defTabSz="1017588">
              <a:spcBef>
                <a:spcPct val="50000"/>
              </a:spcBef>
              <a:defRPr/>
            </a:pPr>
            <a:r>
              <a:rPr lang="en-US" altLang="en-US" sz="7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Ergonomics</a:t>
            </a:r>
            <a:endParaRPr lang="en-US" altLang="en-US" sz="7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3299400" y="21412200"/>
            <a:ext cx="11963400" cy="5755422"/>
            <a:chOff x="33375600" y="17983200"/>
            <a:chExt cx="11963400" cy="5755422"/>
          </a:xfrm>
        </p:grpSpPr>
        <p:sp>
          <p:nvSpPr>
            <p:cNvPr id="31" name="TextBox 30"/>
            <p:cNvSpPr txBox="1"/>
            <p:nvPr/>
          </p:nvSpPr>
          <p:spPr>
            <a:xfrm>
              <a:off x="33375600" y="17983200"/>
              <a:ext cx="5486400" cy="575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Operators and Patients: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b="1" dirty="0" smtClean="0"/>
                <a:t>Safety</a:t>
              </a:r>
            </a:p>
            <a:p>
              <a:r>
                <a:rPr lang="en-US" sz="2800" dirty="0" smtClean="0"/>
                <a:t>	-No sharp corners or edges </a:t>
              </a:r>
            </a:p>
            <a:p>
              <a:r>
                <a:rPr lang="en-US" sz="2800" dirty="0" smtClean="0"/>
                <a:t>	-Easy to store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b="1" dirty="0" smtClean="0"/>
                <a:t>Comfort</a:t>
              </a:r>
            </a:p>
            <a:p>
              <a:r>
                <a:rPr lang="en-US" sz="2800" dirty="0" smtClean="0"/>
                <a:t>	-Easy to carry</a:t>
              </a:r>
            </a:p>
            <a:p>
              <a:r>
                <a:rPr lang="en-US" sz="2800" dirty="0" smtClean="0"/>
                <a:t> 	- Better distribution of  		  weight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b="1" dirty="0" smtClean="0"/>
                <a:t>Ease of use</a:t>
              </a:r>
            </a:p>
            <a:p>
              <a:r>
                <a:rPr lang="en-US" sz="2800" dirty="0" smtClean="0"/>
                <a:t>	-Light weight </a:t>
              </a:r>
            </a:p>
            <a:p>
              <a:r>
                <a:rPr lang="en-US" sz="2800" dirty="0" smtClean="0"/>
                <a:t>	-Symmetrical properties</a:t>
              </a:r>
            </a:p>
            <a:p>
              <a:r>
                <a:rPr lang="en-US" sz="2800" dirty="0" smtClean="0"/>
                <a:t>	-Same thread size for all 	  bolts (1/4”-28)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938200" y="18516600"/>
              <a:ext cx="6400800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800" b="1" dirty="0" smtClean="0"/>
                <a:t>Performance</a:t>
              </a:r>
            </a:p>
            <a:p>
              <a:r>
                <a:rPr lang="en-US" sz="2800" b="1" dirty="0" smtClean="0"/>
                <a:t>	</a:t>
              </a:r>
              <a:r>
                <a:rPr lang="en-US" sz="2800" dirty="0" smtClean="0"/>
                <a:t>-Ball bearings</a:t>
              </a:r>
            </a:p>
            <a:p>
              <a:r>
                <a:rPr lang="en-US" sz="2800" b="1" dirty="0" smtClean="0"/>
                <a:t>	</a:t>
              </a:r>
              <a:r>
                <a:rPr lang="en-US" sz="2800" dirty="0" smtClean="0"/>
                <a:t>-Hinge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b="1" dirty="0" smtClean="0"/>
                <a:t>Aesthetics</a:t>
              </a:r>
            </a:p>
            <a:p>
              <a:r>
                <a:rPr lang="en-US" sz="2800" b="1" dirty="0" smtClean="0"/>
                <a:t>	</a:t>
              </a:r>
              <a:r>
                <a:rPr lang="en-US" sz="2800" dirty="0" smtClean="0"/>
                <a:t>-Slim design</a:t>
              </a:r>
            </a:p>
            <a:p>
              <a:r>
                <a:rPr lang="en-US" sz="2800" b="1" dirty="0" smtClean="0"/>
                <a:t>	</a:t>
              </a:r>
              <a:r>
                <a:rPr lang="en-US" sz="2800" dirty="0" smtClean="0"/>
                <a:t>-Uniform material</a:t>
              </a:r>
            </a:p>
            <a:p>
              <a:r>
                <a:rPr lang="en-US" sz="2800" b="1" dirty="0" smtClean="0"/>
                <a:t>	</a:t>
              </a:r>
              <a:r>
                <a:rPr lang="en-US" sz="2800" dirty="0" smtClean="0"/>
                <a:t>-Countersunk bolts</a:t>
              </a:r>
            </a:p>
            <a:p>
              <a:r>
                <a:rPr lang="en-US" sz="2800" dirty="0" smtClean="0"/>
                <a:t>	-Complementary and appealing 	  colors</a:t>
              </a:r>
            </a:p>
            <a:p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925800" y="30708600"/>
            <a:ext cx="15398750" cy="5486400"/>
            <a:chOff x="15163800" y="21793200"/>
            <a:chExt cx="15398750" cy="5486400"/>
          </a:xfrm>
        </p:grpSpPr>
        <p:grpSp>
          <p:nvGrpSpPr>
            <p:cNvPr id="43" name="Group 42"/>
            <p:cNvGrpSpPr/>
            <p:nvPr/>
          </p:nvGrpSpPr>
          <p:grpSpPr>
            <a:xfrm>
              <a:off x="15163800" y="21869400"/>
              <a:ext cx="8509814" cy="5410200"/>
              <a:chOff x="533400" y="838200"/>
              <a:chExt cx="8509814" cy="5410200"/>
            </a:xfrm>
          </p:grpSpPr>
          <p:pic>
            <p:nvPicPr>
              <p:cNvPr id="44" name="Picture 43" descr="DSCF0013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33400" y="838200"/>
                <a:ext cx="7213600" cy="5410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</p:pic>
          <p:cxnSp>
            <p:nvCxnSpPr>
              <p:cNvPr id="45" name="Straight Arrow Connector 44"/>
              <p:cNvCxnSpPr/>
              <p:nvPr/>
            </p:nvCxnSpPr>
            <p:spPr>
              <a:xfrm rot="10800000">
                <a:off x="6019800" y="2362200"/>
                <a:ext cx="1295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10800000">
                <a:off x="5410200" y="4495800"/>
                <a:ext cx="121920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16200000" flipH="1">
                <a:off x="1219200" y="3200400"/>
                <a:ext cx="15240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1066800" y="2514600"/>
                <a:ext cx="2133600" cy="52322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Vinyl Cover</a:t>
                </a:r>
                <a:endParaRPr lang="en-US" sz="28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477000" y="4648200"/>
                <a:ext cx="1676400" cy="52322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L-Hinge</a:t>
                </a:r>
                <a:endParaRPr lang="en-US" sz="28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858000" y="1981200"/>
                <a:ext cx="2185214" cy="52322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Roller Board</a:t>
                </a:r>
                <a:endParaRPr lang="en-US" sz="2800" dirty="0"/>
              </a:p>
            </p:txBody>
          </p:sp>
        </p:grpSp>
        <p:sp>
          <p:nvSpPr>
            <p:cNvPr id="1041" name="Text Box 1770"/>
            <p:cNvSpPr txBox="1">
              <a:spLocks noChangeArrowheads="1"/>
            </p:cNvSpPr>
            <p:nvPr/>
          </p:nvSpPr>
          <p:spPr bwMode="auto">
            <a:xfrm>
              <a:off x="23622000" y="21793200"/>
              <a:ext cx="6940550" cy="403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b="1" dirty="0">
                  <a:cs typeface="Times New Roman" pitchFamily="18" charset="0"/>
                </a:rPr>
                <a:t>Figure </a:t>
              </a:r>
              <a:r>
                <a:rPr lang="en-US" sz="3200" b="1" dirty="0" smtClean="0">
                  <a:cs typeface="Times New Roman" pitchFamily="18" charset="0"/>
                </a:rPr>
                <a:t>5 </a:t>
              </a:r>
              <a:r>
                <a:rPr lang="en-US" sz="3200" b="1" dirty="0">
                  <a:cs typeface="Times New Roman" pitchFamily="18" charset="0"/>
                </a:rPr>
                <a:t>(left)</a:t>
              </a:r>
              <a:r>
                <a:rPr lang="en-US" sz="3200" dirty="0">
                  <a:cs typeface="Times New Roman" pitchFamily="18" charset="0"/>
                </a:rPr>
                <a:t>- </a:t>
              </a:r>
              <a:r>
                <a:rPr lang="en-US" sz="3200" dirty="0" smtClean="0"/>
                <a:t>Overall Design.  The patient transfer device consists of two roller boards connected by two L-hinges.  Each roller board consists of five rollers and a vinyl cover.  The entire design was fabricated in the College of Engineering’s Student Shop.</a:t>
              </a:r>
              <a:endParaRPr lang="en-US" sz="3200" dirty="0"/>
            </a:p>
          </p:txBody>
        </p:sp>
      </p:grpSp>
      <p:sp>
        <p:nvSpPr>
          <p:cNvPr id="62" name="Text Box 1757"/>
          <p:cNvSpPr txBox="1">
            <a:spLocks noChangeArrowheads="1"/>
          </p:cNvSpPr>
          <p:nvPr/>
        </p:nvSpPr>
        <p:spPr bwMode="auto">
          <a:xfrm>
            <a:off x="1838325" y="8534400"/>
            <a:ext cx="11009313" cy="1002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624" tIns="55312" rIns="110624" bIns="55312">
            <a:spAutoFit/>
          </a:bodyPr>
          <a:lstStyle/>
          <a:p>
            <a:pPr algn="just" defTabSz="1106488">
              <a:spcBef>
                <a:spcPct val="50000"/>
              </a:spcBef>
            </a:pPr>
            <a:r>
              <a:rPr lang="en-US" sz="2800" b="1" dirty="0" smtClean="0">
                <a:cs typeface="Times New Roman" pitchFamily="18" charset="0"/>
              </a:rPr>
              <a:t>Our client, Dr. </a:t>
            </a:r>
            <a:r>
              <a:rPr lang="en-US" sz="2800" b="1" dirty="0" err="1" smtClean="0">
                <a:cs typeface="Times New Roman" pitchFamily="18" charset="0"/>
              </a:rPr>
              <a:t>Ashish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Mahajan</a:t>
            </a:r>
            <a:r>
              <a:rPr lang="en-US" sz="2800" b="1" dirty="0" smtClean="0">
                <a:cs typeface="Times New Roman" pitchFamily="18" charset="0"/>
              </a:rPr>
              <a:t>, requested that we design and produce an articulating roller device to help transport patients from the operating table to a hospital bed. Dr. </a:t>
            </a:r>
            <a:r>
              <a:rPr lang="en-US" sz="2800" b="1" dirty="0" err="1" smtClean="0">
                <a:cs typeface="Times New Roman" pitchFamily="18" charset="0"/>
              </a:rPr>
              <a:t>Mahajan</a:t>
            </a:r>
            <a:r>
              <a:rPr lang="en-US" sz="2800" b="1" dirty="0" smtClean="0">
                <a:cs typeface="Times New Roman" pitchFamily="18" charset="0"/>
              </a:rPr>
              <a:t> is currently using a flat roller board to transport sedated patients in the semi-fowler position. This causes problems as the patient has multiple angles of weight distribution. </a:t>
            </a:r>
          </a:p>
          <a:p>
            <a:pPr algn="just" defTabSz="1106488">
              <a:spcBef>
                <a:spcPct val="50000"/>
              </a:spcBef>
            </a:pPr>
            <a:r>
              <a:rPr lang="en-US" sz="2800" b="1" dirty="0" smtClean="0">
                <a:cs typeface="Times New Roman" pitchFamily="18" charset="0"/>
              </a:rPr>
              <a:t>The final design is two boards hinged at the center, allowing it to efficiently transport patients in the semi-fowler position. Roller bearings allow for smooth transport with minimal effort by medical staff. The device will be easily stored on a hook behind the door in the hospital room.</a:t>
            </a:r>
          </a:p>
          <a:p>
            <a:pPr algn="just" defTabSz="1106488">
              <a:spcBef>
                <a:spcPct val="50000"/>
              </a:spcBef>
            </a:pPr>
            <a:r>
              <a:rPr lang="en-US" sz="2800" b="1" dirty="0" smtClean="0">
                <a:cs typeface="Times New Roman" pitchFamily="18" charset="0"/>
              </a:rPr>
              <a:t>Careful attention was paid to the staff-product interaction with this device. The overall weight is 14.9 lbs allowing easy transportation by a single person. The device was also designed to be completely symmetrical allowing any medical staff to use the product correctly without any prior knowledge or background with the device. </a:t>
            </a:r>
          </a:p>
          <a:p>
            <a:pPr algn="just" defTabSz="1106488">
              <a:spcBef>
                <a:spcPct val="50000"/>
              </a:spcBef>
            </a:pPr>
            <a:r>
              <a:rPr lang="en-US" sz="2800" b="1" dirty="0" smtClean="0">
                <a:cs typeface="Times New Roman" pitchFamily="18" charset="0"/>
              </a:rPr>
              <a:t>The roller boards were tested and easily withstood 300 lbs without any deflection. Future work includes modifying the hinge to allow the device to completely fold up upon itself. </a:t>
            </a:r>
          </a:p>
          <a:p>
            <a:pPr defTabSz="1106488">
              <a:spcBef>
                <a:spcPct val="50000"/>
              </a:spcBef>
            </a:pPr>
            <a:r>
              <a:rPr lang="en-US" sz="2800" b="1" dirty="0" smtClean="0">
                <a:cs typeface="Times New Roman" pitchFamily="18" charset="0"/>
              </a:rPr>
              <a:t>	 </a:t>
            </a:r>
            <a:r>
              <a:rPr lang="en-US" sz="2800" dirty="0" smtClean="0">
                <a:cs typeface="Times New Roman" pitchFamily="18" charset="0"/>
              </a:rPr>
              <a:t>	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79" name="Group 78"/>
          <p:cNvGrpSpPr/>
          <p:nvPr/>
        </p:nvGrpSpPr>
        <p:grpSpPr>
          <a:xfrm>
            <a:off x="16078200" y="26060400"/>
            <a:ext cx="14478000" cy="3785652"/>
            <a:chOff x="15621000" y="22250400"/>
            <a:chExt cx="14478000" cy="3785652"/>
          </a:xfrm>
        </p:grpSpPr>
        <p:sp>
          <p:nvSpPr>
            <p:cNvPr id="64" name="Text Box 1770"/>
            <p:cNvSpPr txBox="1">
              <a:spLocks noChangeArrowheads="1"/>
            </p:cNvSpPr>
            <p:nvPr/>
          </p:nvSpPr>
          <p:spPr bwMode="auto">
            <a:xfrm>
              <a:off x="15621000" y="22250400"/>
              <a:ext cx="6940550" cy="378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b="1" dirty="0">
                  <a:cs typeface="Times New Roman" pitchFamily="18" charset="0"/>
                </a:rPr>
                <a:t>Figure 4 </a:t>
              </a:r>
              <a:r>
                <a:rPr lang="en-US" sz="3200" b="1" dirty="0" smtClean="0">
                  <a:cs typeface="Times New Roman" pitchFamily="18" charset="0"/>
                </a:rPr>
                <a:t>(right)-</a:t>
              </a:r>
              <a:r>
                <a:rPr lang="en-US" sz="3200" dirty="0" smtClean="0">
                  <a:cs typeface="Times New Roman" pitchFamily="18" charset="0"/>
                </a:rPr>
                <a:t> The “L” hinge allows for  90 degree rotation on either side of the device. The hinge is a unique way to allow for simple transport of patients that must remain in the semi-fowler position during transport. </a:t>
              </a:r>
              <a:endParaRPr lang="en-US" sz="3200" b="1" dirty="0" smtClean="0">
                <a:cs typeface="Times New Roman" pitchFamily="18" charset="0"/>
              </a:endParaRPr>
            </a:p>
            <a:p>
              <a:pPr algn="just">
                <a:spcBef>
                  <a:spcPct val="50000"/>
                </a:spcBef>
              </a:pPr>
              <a:endParaRPr lang="en-US" sz="3200" dirty="0"/>
            </a:p>
          </p:txBody>
        </p:sp>
        <p:pic>
          <p:nvPicPr>
            <p:cNvPr id="52" name="Picture 51" descr="IMG_0899.JPG"/>
            <p:cNvPicPr>
              <a:picLocks noChangeAspect="1"/>
            </p:cNvPicPr>
            <p:nvPr/>
          </p:nvPicPr>
          <p:blipFill>
            <a:blip r:embed="rId8" cstate="print"/>
            <a:srcRect b="31429"/>
            <a:stretch>
              <a:fillRect/>
            </a:stretch>
          </p:blipFill>
          <p:spPr>
            <a:xfrm>
              <a:off x="24003000" y="22326600"/>
              <a:ext cx="6096000" cy="3135086"/>
            </a:xfrm>
            <a:prstGeom prst="rect">
              <a:avLst/>
            </a:prstGeom>
          </p:spPr>
        </p:pic>
      </p:grpSp>
      <p:sp>
        <p:nvSpPr>
          <p:cNvPr id="73" name="TextBox 72"/>
          <p:cNvSpPr txBox="1"/>
          <p:nvPr/>
        </p:nvSpPr>
        <p:spPr>
          <a:xfrm>
            <a:off x="15697200" y="14249400"/>
            <a:ext cx="883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Figure 2.a Basic structure (above)- </a:t>
            </a:r>
            <a:r>
              <a:rPr lang="en-US" sz="3200" dirty="0" smtClean="0"/>
              <a:t>The basic structure for each roller is comprised of two rods (0.5” OD) and two aluminum plates (14.5”x1”x0.5”).  Each plate is threaded for five machine bolts (1” long, 1/4”-28 thread), which hold each roller in place.</a:t>
            </a:r>
          </a:p>
          <a:p>
            <a:r>
              <a:rPr lang="en-US" sz="3200" b="1" dirty="0" smtClean="0"/>
              <a:t>Figure 2.b Frame of final design (right)-</a:t>
            </a:r>
            <a:r>
              <a:rPr lang="en-US" sz="3200" dirty="0" smtClean="0"/>
              <a:t> Each component is made of 6061 aluminum and were machined exclusively in the COE Student Shop. The only non-aluminum pieces consist of the steel bolts used to hold the rollers in place and the ball bearings.</a:t>
            </a:r>
            <a:endParaRPr lang="en-US" sz="32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15925800" y="8915400"/>
            <a:ext cx="14876060" cy="8305800"/>
            <a:chOff x="15925800" y="5029200"/>
            <a:chExt cx="11506200" cy="6424295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925800" y="5043856"/>
              <a:ext cx="6683052" cy="414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" name="Picture 71" descr="IMG_0894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13779" y="5029200"/>
              <a:ext cx="4818221" cy="6424295"/>
            </a:xfrm>
            <a:prstGeom prst="rect">
              <a:avLst/>
            </a:prstGeom>
          </p:spPr>
        </p:pic>
        <p:cxnSp>
          <p:nvCxnSpPr>
            <p:cNvPr id="61" name="Straight Arrow Connector 60"/>
            <p:cNvCxnSpPr/>
            <p:nvPr/>
          </p:nvCxnSpPr>
          <p:spPr>
            <a:xfrm rot="16200000" flipH="1">
              <a:off x="17603787" y="5652453"/>
              <a:ext cx="671195" cy="5753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 flipH="1" flipV="1">
              <a:off x="21391245" y="8097520"/>
              <a:ext cx="671195" cy="4794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20336510" y="6851015"/>
              <a:ext cx="862965" cy="3835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16200000" flipH="1">
              <a:off x="23500715" y="7809865"/>
              <a:ext cx="767080" cy="3835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16980534" y="5125086"/>
              <a:ext cx="783258" cy="40469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Rod</a:t>
              </a:r>
              <a:endParaRPr lang="en-US" sz="2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3021289" y="7138671"/>
              <a:ext cx="1039583" cy="40469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Roller</a:t>
              </a:r>
              <a:endParaRPr lang="en-US" sz="2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815935" y="8576946"/>
              <a:ext cx="934490" cy="40469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Plate</a:t>
              </a:r>
              <a:endParaRPr lang="en-US" sz="2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610580" y="6946901"/>
              <a:ext cx="2039620" cy="40469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Machine bolt</a:t>
              </a:r>
              <a:endParaRPr lang="en-US" sz="2800" dirty="0"/>
            </a:p>
          </p:txBody>
        </p:sp>
        <p:cxnSp>
          <p:nvCxnSpPr>
            <p:cNvPr id="75" name="Straight Arrow Connector 74"/>
            <p:cNvCxnSpPr/>
            <p:nvPr/>
          </p:nvCxnSpPr>
          <p:spPr bwMode="auto">
            <a:xfrm rot="16200000" flipV="1">
              <a:off x="26403300" y="9105900"/>
              <a:ext cx="685800" cy="304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6289000" y="9601200"/>
              <a:ext cx="870641" cy="404695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Hinge</a:t>
              </a:r>
              <a:endParaRPr lang="en-US" sz="28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4835630" y="20650200"/>
            <a:ext cx="16863570" cy="4495800"/>
            <a:chOff x="14835630" y="20421600"/>
            <a:chExt cx="16863570" cy="4495800"/>
          </a:xfrm>
        </p:grpSpPr>
        <p:grpSp>
          <p:nvGrpSpPr>
            <p:cNvPr id="55" name="Group 54"/>
            <p:cNvGrpSpPr/>
            <p:nvPr/>
          </p:nvGrpSpPr>
          <p:grpSpPr>
            <a:xfrm>
              <a:off x="14835630" y="20421600"/>
              <a:ext cx="9636748" cy="4495800"/>
              <a:chOff x="2052180" y="0"/>
              <a:chExt cx="8942576" cy="4171950"/>
            </a:xfrm>
          </p:grpSpPr>
          <p:pic>
            <p:nvPicPr>
              <p:cNvPr id="56" name="Picture 55" descr="IMG_0906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581400" y="0"/>
                <a:ext cx="5562600" cy="4171950"/>
              </a:xfrm>
              <a:prstGeom prst="rect">
                <a:avLst/>
              </a:prstGeom>
            </p:spPr>
          </p:pic>
          <p:cxnSp>
            <p:nvCxnSpPr>
              <p:cNvPr id="57" name="Straight Arrow Connector 56"/>
              <p:cNvCxnSpPr/>
              <p:nvPr/>
            </p:nvCxnSpPr>
            <p:spPr>
              <a:xfrm flipV="1">
                <a:off x="4267200" y="2668588"/>
                <a:ext cx="1066800" cy="2270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rot="10800000">
                <a:off x="6400800" y="2667000"/>
                <a:ext cx="76200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6599372" y="3276600"/>
                <a:ext cx="4395384" cy="48553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Aluminum Tubing (1.25” OD)</a:t>
                </a:r>
                <a:endParaRPr lang="en-US" sz="28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052180" y="2971800"/>
                <a:ext cx="3662820" cy="48553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Ball Bearing (1.06” OD)</a:t>
                </a:r>
                <a:endParaRPr lang="en-US" sz="2800" dirty="0"/>
              </a:p>
            </p:txBody>
          </p:sp>
        </p:grpSp>
        <p:sp>
          <p:nvSpPr>
            <p:cNvPr id="1042" name="Text Box 1795"/>
            <p:cNvSpPr txBox="1">
              <a:spLocks noChangeArrowheads="1"/>
            </p:cNvSpPr>
            <p:nvPr/>
          </p:nvSpPr>
          <p:spPr bwMode="auto">
            <a:xfrm>
              <a:off x="24536400" y="20421600"/>
              <a:ext cx="7162800" cy="403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b="1" dirty="0">
                  <a:cs typeface="Arial" charset="0"/>
                </a:rPr>
                <a:t>Figure 3 </a:t>
              </a:r>
              <a:r>
                <a:rPr lang="en-US" sz="3200" b="1" dirty="0" smtClean="0">
                  <a:cs typeface="Arial" charset="0"/>
                </a:rPr>
                <a:t>(left)</a:t>
              </a:r>
              <a:r>
                <a:rPr lang="en-US" sz="3200" dirty="0" smtClean="0">
                  <a:cs typeface="Arial" charset="0"/>
                </a:rPr>
                <a:t>- Roller with bearings.  Each roller consists of an aluminum tube with a bearing fitted in each end.  The bearings rest on a shelf inside the tubes, and are securely fastened with </a:t>
              </a:r>
              <a:r>
                <a:rPr lang="en-US" sz="3200" dirty="0" err="1" smtClean="0">
                  <a:cs typeface="Arial" charset="0"/>
                </a:rPr>
                <a:t>Locktite</a:t>
              </a:r>
              <a:r>
                <a:rPr lang="en-US" sz="3200" dirty="0" smtClean="0">
                  <a:cs typeface="Arial" charset="0"/>
                </a:rPr>
                <a:t>.  The bearings rotate around ¼”-28 bolts that are threaded into each endplate.</a:t>
              </a:r>
              <a:endParaRPr lang="en-US" sz="3200" dirty="0">
                <a:cs typeface="Arial" charset="0"/>
              </a:endParaRPr>
            </a:p>
          </p:txBody>
        </p:sp>
      </p:grpSp>
      <p:graphicFrame>
        <p:nvGraphicFramePr>
          <p:cNvPr id="74" name="Chart 73"/>
          <p:cNvGraphicFramePr/>
          <p:nvPr/>
        </p:nvGraphicFramePr>
        <p:xfrm>
          <a:off x="34594800" y="12725400"/>
          <a:ext cx="8305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33451800" y="17221200"/>
            <a:ext cx="11049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kern="0" dirty="0" smtClean="0"/>
              <a:t>Chart 1 Force Graph- </a:t>
            </a:r>
            <a:r>
              <a:rPr lang="en-US" sz="2800" kern="0" dirty="0" smtClean="0"/>
              <a:t>Graph of average force needed to move 150 lbs at a constant speed. Five measurements for each device were taken showing a statistically significant difference in the average force needed to transfer a patient (p-value = 4.98e-7). Our device reduced the force needed to transport a patient by  67. 28% over our clients previous device.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Cookie:Microsoft Office 98:Templates:Blank Presentation</Template>
  <TotalTime>4291</TotalTime>
  <Words>933</Words>
  <Application>Microsoft PowerPoint</Application>
  <PresentationFormat>Custom</PresentationFormat>
  <Paragraphs>88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Slide 1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MR Angio</dc:creator>
  <cp:lastModifiedBy> </cp:lastModifiedBy>
  <cp:revision>376</cp:revision>
  <cp:lastPrinted>2000-04-10T14:42:29Z</cp:lastPrinted>
  <dcterms:created xsi:type="dcterms:W3CDTF">2000-03-08T18:52:46Z</dcterms:created>
  <dcterms:modified xsi:type="dcterms:W3CDTF">2009-04-30T04:00:01Z</dcterms:modified>
</cp:coreProperties>
</file>