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wmf" ContentType="image/x-wmf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9" r:id="rId3"/>
    <p:sldId id="257" r:id="rId4"/>
    <p:sldId id="258" r:id="rId5"/>
    <p:sldId id="266" r:id="rId6"/>
    <p:sldId id="275" r:id="rId7"/>
    <p:sldId id="265" r:id="rId8"/>
    <p:sldId id="271" r:id="rId9"/>
    <p:sldId id="274" r:id="rId10"/>
    <p:sldId id="272" r:id="rId11"/>
    <p:sldId id="273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3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0101-64F8-D943-9AED-B6B4CC1EC0C7}" type="datetimeFigureOut">
              <a:rPr lang="en-US" smtClean="0"/>
              <a:pPr/>
              <a:t>3/5/09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3A85-6ADD-1043-AA5A-C3302225B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0101-64F8-D943-9AED-B6B4CC1EC0C7}" type="datetimeFigureOut">
              <a:rPr lang="en-US" smtClean="0"/>
              <a:pPr/>
              <a:t>3/5/09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3A85-6ADD-1043-AA5A-C3302225B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0101-64F8-D943-9AED-B6B4CC1EC0C7}" type="datetimeFigureOut">
              <a:rPr lang="en-US" smtClean="0"/>
              <a:pPr/>
              <a:t>3/5/09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3A85-6ADD-1043-AA5A-C3302225B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0101-64F8-D943-9AED-B6B4CC1EC0C7}" type="datetimeFigureOut">
              <a:rPr lang="en-US" smtClean="0"/>
              <a:pPr/>
              <a:t>3/5/09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3A85-6ADD-1043-AA5A-C3302225BBD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764730" cy="7977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7800" y="5571442"/>
            <a:ext cx="1117600" cy="1109442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2708013" y="6356350"/>
            <a:ext cx="5064387" cy="259081"/>
            <a:chOff x="2504813" y="6356350"/>
            <a:chExt cx="5064387" cy="259081"/>
          </a:xfrm>
        </p:grpSpPr>
        <p:sp>
          <p:nvSpPr>
            <p:cNvPr id="10" name="Rectangle 9"/>
            <p:cNvSpPr/>
            <p:nvPr userDrawn="1"/>
          </p:nvSpPr>
          <p:spPr>
            <a:xfrm>
              <a:off x="2895600" y="6356350"/>
              <a:ext cx="4429387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2504813" y="6463031"/>
              <a:ext cx="4429387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3139813" y="6569712"/>
              <a:ext cx="4429387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0101-64F8-D943-9AED-B6B4CC1EC0C7}" type="datetimeFigureOut">
              <a:rPr lang="en-US" smtClean="0"/>
              <a:pPr/>
              <a:t>3/5/09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3A85-6ADD-1043-AA5A-C3302225B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0101-64F8-D943-9AED-B6B4CC1EC0C7}" type="datetimeFigureOut">
              <a:rPr lang="en-US" smtClean="0"/>
              <a:pPr/>
              <a:t>3/5/09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3A85-6ADD-1043-AA5A-C3302225B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0101-64F8-D943-9AED-B6B4CC1EC0C7}" type="datetimeFigureOut">
              <a:rPr lang="en-US" smtClean="0"/>
              <a:pPr/>
              <a:t>3/5/09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3A85-6ADD-1043-AA5A-C3302225B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0101-64F8-D943-9AED-B6B4CC1EC0C7}" type="datetimeFigureOut">
              <a:rPr lang="en-US" smtClean="0"/>
              <a:pPr/>
              <a:t>3/5/09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3A85-6ADD-1043-AA5A-C3302225B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0101-64F8-D943-9AED-B6B4CC1EC0C7}" type="datetimeFigureOut">
              <a:rPr lang="en-US" smtClean="0"/>
              <a:pPr/>
              <a:t>3/5/09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3A85-6ADD-1043-AA5A-C3302225B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0101-64F8-D943-9AED-B6B4CC1EC0C7}" type="datetimeFigureOut">
              <a:rPr lang="en-US" smtClean="0"/>
              <a:pPr/>
              <a:t>3/5/09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3A85-6ADD-1043-AA5A-C3302225B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0101-64F8-D943-9AED-B6B4CC1EC0C7}" type="datetimeFigureOut">
              <a:rPr lang="en-US" smtClean="0"/>
              <a:pPr/>
              <a:t>3/5/09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3A85-6ADD-1043-AA5A-C3302225B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00101-64F8-D943-9AED-B6B4CC1EC0C7}" type="datetimeFigureOut">
              <a:rPr lang="en-US" smtClean="0"/>
              <a:pPr/>
              <a:t>3/5/09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F3A85-6ADD-1043-AA5A-C3302225B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3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3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3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pdf"/><Relationship Id="rId5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4" Type="http://schemas.openxmlformats.org/officeDocument/2006/relationships/image" Target="../media/image12.png"/><Relationship Id="rId5" Type="http://schemas.openxmlformats.org/officeDocument/2006/relationships/image" Target="../media/image13.pdf"/><Relationship Id="rId7" Type="http://schemas.openxmlformats.org/officeDocument/2006/relationships/image" Target="../media/image15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df"/><Relationship Id="rId6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dirty="0" smtClean="0"/>
              <a:t>Quad Rat Vitals Monitor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3124200" cy="22860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i="1" dirty="0" smtClean="0">
                <a:solidFill>
                  <a:schemeClr val="tx1"/>
                </a:solidFill>
              </a:rPr>
              <a:t>Team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Jack </a:t>
            </a:r>
            <a:r>
              <a:rPr lang="en-US" dirty="0" smtClean="0">
                <a:solidFill>
                  <a:schemeClr val="tx1"/>
                </a:solidFill>
              </a:rPr>
              <a:t>Ho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Nathan </a:t>
            </a:r>
            <a:r>
              <a:rPr lang="en-US" dirty="0" err="1" smtClean="0">
                <a:solidFill>
                  <a:schemeClr val="tx1"/>
                </a:solidFill>
              </a:rPr>
              <a:t>Werbeckes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Joseph </a:t>
            </a:r>
            <a:r>
              <a:rPr lang="en-US" dirty="0" smtClean="0">
                <a:solidFill>
                  <a:schemeClr val="tx1"/>
                </a:solidFill>
              </a:rPr>
              <a:t>Yuen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i="1" dirty="0" smtClean="0">
                <a:solidFill>
                  <a:schemeClr val="tx1"/>
                </a:solidFill>
              </a:rPr>
              <a:t>Guest Starring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</a:p>
          <a:p>
            <a:pPr algn="l"/>
            <a:r>
              <a:rPr lang="en-US" dirty="0" err="1" smtClean="0">
                <a:solidFill>
                  <a:schemeClr val="tx1"/>
                </a:solidFill>
              </a:rPr>
              <a:t>Kuya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Takami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4384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tx1"/>
                </a:solidFill>
              </a:rPr>
              <a:t>Client</a:t>
            </a:r>
            <a:r>
              <a:rPr lang="en-US" sz="2400" dirty="0" smtClean="0">
                <a:solidFill>
                  <a:schemeClr val="tx1"/>
                </a:solidFill>
              </a:rPr>
              <a:t>: Dr. Alex Converse</a:t>
            </a:r>
          </a:p>
          <a:p>
            <a:r>
              <a:rPr lang="en-US" sz="2400" i="1" dirty="0" smtClean="0">
                <a:solidFill>
                  <a:schemeClr val="tx1"/>
                </a:solidFill>
              </a:rPr>
              <a:t>Advisor</a:t>
            </a:r>
            <a:r>
              <a:rPr lang="en-US" sz="2400" dirty="0" smtClean="0">
                <a:solidFill>
                  <a:schemeClr val="tx1"/>
                </a:solidFill>
              </a:rPr>
              <a:t>: Dr. Tom Yen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572000" y="2438400"/>
            <a:ext cx="3886200" cy="3962400"/>
            <a:chOff x="4572000" y="2438400"/>
            <a:chExt cx="2947773" cy="2895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2438400"/>
              <a:ext cx="2947773" cy="28956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6066" y="3269397"/>
              <a:ext cx="438281" cy="457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Breathing Rate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03238" y="1768475"/>
            <a:ext cx="4425950" cy="4899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marL="431800" marR="0" lvl="0" indent="-32385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pitchFamily="-108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Force Sensing Resistor (FSR)</a:t>
            </a:r>
          </a:p>
          <a:p>
            <a:pPr marL="431800" marR="0" lvl="0" indent="-32385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pitchFamily="-108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Voltage divider</a:t>
            </a:r>
          </a:p>
          <a:p>
            <a:pPr marL="431800" marR="0" lvl="0" indent="-32385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pitchFamily="-108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Place underneath rat</a:t>
            </a:r>
          </a:p>
          <a:p>
            <a:pPr marL="431800" marR="0" lvl="0" indent="-32385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pitchFamily="-108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Display and integrate with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LabVIEW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1800" marR="0" lvl="0" indent="-32385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pitchFamily="-108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Needs to be tested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DSC042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033" y="1981200"/>
            <a:ext cx="3170767" cy="2378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0400" y="5975866"/>
            <a:ext cx="472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2">
                    <a:lumMod val="75000"/>
                  </a:schemeClr>
                </a:solidFill>
              </a:rPr>
              <a:t>DESIGN</a:t>
            </a:r>
            <a:r>
              <a:rPr lang="en-US" sz="1600" i="1" dirty="0" smtClean="0"/>
              <a:t>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: Heart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Rate :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Temperature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en-US" sz="1600" dirty="0" smtClean="0">
                <a:solidFill>
                  <a:srgbClr val="000000"/>
                </a:solidFill>
              </a:rPr>
              <a:t>Breathing Rate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0" name="Picture 28" descr="jo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715000"/>
            <a:ext cx="990600" cy="990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43000" y="6213157"/>
            <a:ext cx="16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cs typeface="Times New Roman"/>
              </a:rPr>
              <a:t>Joseph Yuen</a:t>
            </a:r>
          </a:p>
          <a:p>
            <a:r>
              <a:rPr lang="en-US" sz="1200" dirty="0" smtClean="0">
                <a:cs typeface="Times New Roman"/>
              </a:rPr>
              <a:t>BSAC &amp; BWIG</a:t>
            </a:r>
            <a:endParaRPr lang="en-US" sz="1200" dirty="0"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03237" y="1768475"/>
            <a:ext cx="3949699" cy="551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marL="431800" marR="0" lvl="0" indent="-32385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pitchFamily="-108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 FSR breathing rate monitor with rat</a:t>
            </a:r>
          </a:p>
          <a:p>
            <a:pPr marL="431800" marR="0" lvl="0" indent="-32385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pitchFamily="-108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 most accurate peak detection algorithm</a:t>
            </a:r>
          </a:p>
          <a:p>
            <a:pPr marL="431800" marR="0" lvl="0" indent="-32385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pitchFamily="-108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Integrate and display all information in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LabVIEW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1800" marR="0" lvl="0" indent="-32385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pitchFamily="-108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 full scale model for four rats simultaneously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5975866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Problem Statement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: Background Info :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 Design : </a:t>
            </a:r>
            <a:r>
              <a:rPr lang="en-US" sz="1600" dirty="0" smtClean="0">
                <a:solidFill>
                  <a:srgbClr val="000000"/>
                </a:solidFill>
              </a:rPr>
              <a:t>Future Work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0" name="Picture 28" descr="jo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715000"/>
            <a:ext cx="990600" cy="990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43000" y="6213157"/>
            <a:ext cx="16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cs typeface="Times New Roman"/>
              </a:rPr>
              <a:t>Joseph Yuen</a:t>
            </a:r>
          </a:p>
          <a:p>
            <a:r>
              <a:rPr lang="en-US" sz="1200" dirty="0" smtClean="0">
                <a:cs typeface="Times New Roman"/>
              </a:rPr>
              <a:t>BSAC &amp; BWIG</a:t>
            </a:r>
            <a:endParaRPr lang="en-US" sz="1200" dirty="0">
              <a:cs typeface="Times New Roman"/>
            </a:endParaRPr>
          </a:p>
        </p:txBody>
      </p:sp>
      <p:pic>
        <p:nvPicPr>
          <p:cNvPr id="12" name="Picture 11" descr="Future Front Pan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937" y="1417638"/>
            <a:ext cx="4691063" cy="3981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Webster, J. G., </a:t>
            </a:r>
            <a:r>
              <a:rPr lang="en-US" u="sng" dirty="0" smtClean="0"/>
              <a:t>Design of Pulse </a:t>
            </a:r>
            <a:r>
              <a:rPr lang="en-US" u="sng" dirty="0" err="1" smtClean="0"/>
              <a:t>Oximeters</a:t>
            </a:r>
            <a:r>
              <a:rPr lang="en-US" dirty="0" smtClean="0"/>
              <a:t>. IOP Publishing Ltd 1997.</a:t>
            </a:r>
            <a:endParaRPr lang="en-US" smtClean="0"/>
          </a:p>
          <a:p>
            <a:r>
              <a:rPr lang="en-US" smtClean="0"/>
              <a:t>Ford </a:t>
            </a:r>
            <a:r>
              <a:rPr lang="en-US" dirty="0" smtClean="0"/>
              <a:t>D., D. </a:t>
            </a:r>
            <a:r>
              <a:rPr lang="en-US" dirty="0" err="1" smtClean="0"/>
              <a:t>Nachreiner</a:t>
            </a:r>
            <a:r>
              <a:rPr lang="en-US" dirty="0" smtClean="0"/>
              <a:t>, R. Thomas, “Design of a Pulse </a:t>
            </a:r>
            <a:r>
              <a:rPr lang="en-US" dirty="0" err="1" smtClean="0"/>
              <a:t>Oximeter</a:t>
            </a:r>
            <a:r>
              <a:rPr lang="en-US" dirty="0" smtClean="0"/>
              <a:t> for Use in Mice”. 2005.</a:t>
            </a:r>
          </a:p>
          <a:p>
            <a:r>
              <a:rPr lang="en-US" dirty="0" smtClean="0"/>
              <a:t>Starr Life Sciences (website). </a:t>
            </a:r>
            <a:r>
              <a:rPr lang="en-US" dirty="0" err="1" smtClean="0"/>
              <a:t>MouseOx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http://</a:t>
            </a:r>
            <a:r>
              <a:rPr lang="en-US" dirty="0" err="1" smtClean="0"/>
              <a:t>starrlifesciences.com</a:t>
            </a:r>
            <a:r>
              <a:rPr lang="en-US" dirty="0" smtClean="0"/>
              <a:t>/. 2008.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5975866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References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: Questions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2133600" y="1752600"/>
            <a:ext cx="4953000" cy="2362200"/>
          </a:xfrm>
          <a:prstGeom prst="wedgeEllipseCallout">
            <a:avLst>
              <a:gd name="adj1" fmla="val 66376"/>
              <a:gd name="adj2" fmla="val 11674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1700"/>
            <a:ext cx="8229600" cy="1143000"/>
          </a:xfrm>
        </p:spPr>
        <p:txBody>
          <a:bodyPr>
            <a:noAutofit/>
          </a:bodyPr>
          <a:lstStyle/>
          <a:p>
            <a:r>
              <a:rPr lang="en-US" sz="15000" i="1" dirty="0" smtClean="0"/>
              <a:t>?</a:t>
            </a:r>
            <a:endParaRPr lang="en-US" sz="15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5975866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References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en-US" sz="1600" dirty="0" smtClean="0">
                <a:solidFill>
                  <a:srgbClr val="000000"/>
                </a:solidFill>
              </a:rPr>
              <a:t>Questions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Vitals for anesthetized rats during PET imaging</a:t>
            </a:r>
            <a:endParaRPr lang="en-US" dirty="0" smtClean="0"/>
          </a:p>
          <a:p>
            <a:pPr lvl="1"/>
            <a:r>
              <a:rPr lang="en-US" dirty="0" smtClean="0"/>
              <a:t>Heart </a:t>
            </a:r>
            <a:r>
              <a:rPr lang="en-US" dirty="0" smtClean="0"/>
              <a:t>rate (200-500 </a:t>
            </a:r>
            <a:r>
              <a:rPr lang="en-US" dirty="0" err="1" smtClean="0"/>
              <a:t>bpm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Rectal temperature (93 – 100° F)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espiration rate (20-30 </a:t>
            </a:r>
            <a:r>
              <a:rPr lang="en-US" dirty="0" err="1" smtClean="0"/>
              <a:t>bpm</a:t>
            </a:r>
            <a:r>
              <a:rPr lang="en-US" dirty="0" smtClean="0"/>
              <a:t>)</a:t>
            </a:r>
          </a:p>
          <a:p>
            <a:r>
              <a:rPr lang="en-US" dirty="0" smtClean="0"/>
              <a:t>Current </a:t>
            </a:r>
            <a:r>
              <a:rPr lang="en-US" dirty="0" err="1" smtClean="0"/>
              <a:t>oximeter</a:t>
            </a:r>
            <a:r>
              <a:rPr lang="en-US" dirty="0" smtClean="0"/>
              <a:t> is designed for “small animals”</a:t>
            </a:r>
          </a:p>
          <a:p>
            <a:pPr lvl="1"/>
            <a:r>
              <a:rPr lang="en-US" dirty="0" smtClean="0"/>
              <a:t>Inaccurate at faster heart rates </a:t>
            </a:r>
          </a:p>
          <a:p>
            <a:r>
              <a:rPr lang="en-US" dirty="0" smtClean="0"/>
              <a:t>Current devices too expensive</a:t>
            </a:r>
          </a:p>
          <a:p>
            <a:pPr lvl="1"/>
            <a:r>
              <a:rPr lang="en-US" dirty="0" smtClean="0"/>
              <a:t>Budget = $4,000 USD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5975866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Problem Statement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 : Background Info :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 Design :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Future Work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6213157"/>
            <a:ext cx="16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cs typeface="Times New Roman"/>
              </a:rPr>
              <a:t>Jack Ho</a:t>
            </a:r>
          </a:p>
          <a:p>
            <a:r>
              <a:rPr lang="en-US" sz="1200" dirty="0" smtClean="0">
                <a:cs typeface="Times New Roman"/>
              </a:rPr>
              <a:t>Team Leader</a:t>
            </a:r>
            <a:endParaRPr lang="en-US" sz="1200" dirty="0">
              <a:cs typeface="Times New Roman"/>
            </a:endParaRPr>
          </a:p>
        </p:txBody>
      </p:sp>
      <p:pic>
        <p:nvPicPr>
          <p:cNvPr id="10" name="Picture 9" descr="n510192867_47388_9725.jpg"/>
          <p:cNvPicPr>
            <a:picLocks noChangeAspect="1"/>
          </p:cNvPicPr>
          <p:nvPr/>
        </p:nvPicPr>
        <p:blipFill>
          <a:blip r:embed="rId2"/>
          <a:srcRect l="16419" t="38588" r="49012" b="35278"/>
          <a:stretch>
            <a:fillRect/>
          </a:stretch>
        </p:blipFill>
        <p:spPr>
          <a:xfrm>
            <a:off x="152400" y="5630242"/>
            <a:ext cx="1066800" cy="1075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382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Quad Adjustable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Isoflurane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Delivery</a:t>
            </a:r>
            <a:r>
              <a:rPr kumimoji="0" lang="en-US" sz="36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*</a:t>
            </a:r>
            <a:endParaRPr kumimoji="0" lang="en-US" sz="36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IM0015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6552" y="3489717"/>
            <a:ext cx="3079648" cy="2309401"/>
          </a:xfrm>
          <a:prstGeom prst="rect">
            <a:avLst/>
          </a:prstGeom>
          <a:noFill/>
        </p:spPr>
      </p:pic>
      <p:pic>
        <p:nvPicPr>
          <p:cNvPr id="7" name="Picture 4" descr="IM0015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6552" y="994364"/>
            <a:ext cx="3079648" cy="2309403"/>
          </a:xfrm>
          <a:prstGeom prst="rect">
            <a:avLst/>
          </a:prstGeom>
          <a:noFill/>
        </p:spPr>
      </p:pic>
      <p:grpSp>
        <p:nvGrpSpPr>
          <p:cNvPr id="77" name="Group 76"/>
          <p:cNvGrpSpPr/>
          <p:nvPr/>
        </p:nvGrpSpPr>
        <p:grpSpPr>
          <a:xfrm>
            <a:off x="123825" y="1381126"/>
            <a:ext cx="3914775" cy="4417992"/>
            <a:chOff x="123825" y="1381125"/>
            <a:chExt cx="4219575" cy="4991100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28588" y="2209800"/>
              <a:ext cx="14478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O</a:t>
              </a:r>
              <a:r>
                <a:rPr lang="en-US" baseline="-25000"/>
                <a:t>2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23825" y="1381125"/>
              <a:ext cx="14478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err="1"/>
                <a:t>Isoflurane</a:t>
              </a:r>
              <a:endParaRPr lang="en-US" baseline="-25000" dirty="0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 rot="-21600000">
              <a:off x="1828800" y="3048000"/>
              <a:ext cx="2514600" cy="3276600"/>
              <a:chOff x="2976" y="672"/>
              <a:chExt cx="1104" cy="1632"/>
            </a:xfrm>
          </p:grpSpPr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2974" y="1972"/>
                <a:ext cx="1103" cy="337"/>
                <a:chOff x="3024" y="1920"/>
                <a:chExt cx="1296" cy="480"/>
              </a:xfrm>
            </p:grpSpPr>
            <p:grpSp>
              <p:nvGrpSpPr>
                <p:cNvPr id="48" name="Group 9"/>
                <p:cNvGrpSpPr>
                  <a:grpSpLocks/>
                </p:cNvGrpSpPr>
                <p:nvPr/>
              </p:nvGrpSpPr>
              <p:grpSpPr bwMode="auto">
                <a:xfrm>
                  <a:off x="3286" y="1920"/>
                  <a:ext cx="236" cy="134"/>
                  <a:chOff x="4320" y="912"/>
                  <a:chExt cx="384" cy="240"/>
                </a:xfrm>
              </p:grpSpPr>
              <p:sp>
                <p:nvSpPr>
                  <p:cNvPr id="57" name="AutoShape 1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96" y="936"/>
                    <a:ext cx="240" cy="192"/>
                  </a:xfrm>
                  <a:prstGeom prst="flowChartExtra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AutoShape 11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4488" y="936"/>
                    <a:ext cx="240" cy="192"/>
                  </a:xfrm>
                  <a:prstGeom prst="flowChartExtra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" name="Group 12"/>
                <p:cNvGrpSpPr>
                  <a:grpSpLocks/>
                </p:cNvGrpSpPr>
                <p:nvPr/>
              </p:nvGrpSpPr>
              <p:grpSpPr bwMode="auto">
                <a:xfrm>
                  <a:off x="3286" y="2266"/>
                  <a:ext cx="236" cy="134"/>
                  <a:chOff x="4320" y="912"/>
                  <a:chExt cx="384" cy="240"/>
                </a:xfrm>
              </p:grpSpPr>
              <p:sp>
                <p:nvSpPr>
                  <p:cNvPr id="55" name="AutoShape 1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96" y="936"/>
                    <a:ext cx="240" cy="192"/>
                  </a:xfrm>
                  <a:prstGeom prst="flowChartExtra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AutoShape 14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4488" y="936"/>
                    <a:ext cx="240" cy="192"/>
                  </a:xfrm>
                  <a:prstGeom prst="flowChartExtra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50" name="Line 15"/>
                <p:cNvSpPr>
                  <a:spLocks noChangeShapeType="1"/>
                </p:cNvSpPr>
                <p:nvPr/>
              </p:nvSpPr>
              <p:spPr bwMode="auto">
                <a:xfrm>
                  <a:off x="3024" y="2333"/>
                  <a:ext cx="705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Line 16"/>
                <p:cNvSpPr>
                  <a:spLocks noChangeShapeType="1"/>
                </p:cNvSpPr>
                <p:nvPr/>
              </p:nvSpPr>
              <p:spPr bwMode="auto">
                <a:xfrm>
                  <a:off x="3168" y="1987"/>
                  <a:ext cx="561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Line 17"/>
                <p:cNvSpPr>
                  <a:spLocks noChangeShapeType="1"/>
                </p:cNvSpPr>
                <p:nvPr/>
              </p:nvSpPr>
              <p:spPr bwMode="auto">
                <a:xfrm>
                  <a:off x="3729" y="1985"/>
                  <a:ext cx="1" cy="35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Line 18"/>
                <p:cNvSpPr>
                  <a:spLocks noChangeShapeType="1"/>
                </p:cNvSpPr>
                <p:nvPr/>
              </p:nvSpPr>
              <p:spPr bwMode="auto">
                <a:xfrm>
                  <a:off x="3729" y="2147"/>
                  <a:ext cx="237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965" y="2065"/>
                  <a:ext cx="355" cy="20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>
                      <a:latin typeface="Arial" pitchFamily="-65" charset="0"/>
                    </a:rPr>
                    <a:t>Rat</a:t>
                  </a:r>
                  <a:endParaRPr lang="en-US" sz="1200" baseline="-25000">
                    <a:latin typeface="Arial" pitchFamily="-65" charset="0"/>
                  </a:endParaRPr>
                </a:p>
              </p:txBody>
            </p:sp>
          </p:grpSp>
          <p:grpSp>
            <p:nvGrpSpPr>
              <p:cNvPr id="12" name="Group 20"/>
              <p:cNvGrpSpPr>
                <a:grpSpLocks/>
              </p:cNvGrpSpPr>
              <p:nvPr/>
            </p:nvGrpSpPr>
            <p:grpSpPr bwMode="auto">
              <a:xfrm>
                <a:off x="2974" y="676"/>
                <a:ext cx="1103" cy="337"/>
                <a:chOff x="3024" y="1920"/>
                <a:chExt cx="1296" cy="480"/>
              </a:xfrm>
            </p:grpSpPr>
            <p:grpSp>
              <p:nvGrpSpPr>
                <p:cNvPr id="37" name="Group 21"/>
                <p:cNvGrpSpPr>
                  <a:grpSpLocks/>
                </p:cNvGrpSpPr>
                <p:nvPr/>
              </p:nvGrpSpPr>
              <p:grpSpPr bwMode="auto">
                <a:xfrm>
                  <a:off x="3286" y="1920"/>
                  <a:ext cx="236" cy="134"/>
                  <a:chOff x="4320" y="912"/>
                  <a:chExt cx="384" cy="240"/>
                </a:xfrm>
              </p:grpSpPr>
              <p:sp>
                <p:nvSpPr>
                  <p:cNvPr id="46" name="AutoShape 2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96" y="936"/>
                    <a:ext cx="240" cy="192"/>
                  </a:xfrm>
                  <a:prstGeom prst="flowChartExtra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AutoShape 23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4488" y="936"/>
                    <a:ext cx="240" cy="192"/>
                  </a:xfrm>
                  <a:prstGeom prst="flowChartExtra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" name="Group 24"/>
                <p:cNvGrpSpPr>
                  <a:grpSpLocks/>
                </p:cNvGrpSpPr>
                <p:nvPr/>
              </p:nvGrpSpPr>
              <p:grpSpPr bwMode="auto">
                <a:xfrm>
                  <a:off x="3286" y="2266"/>
                  <a:ext cx="236" cy="134"/>
                  <a:chOff x="4320" y="912"/>
                  <a:chExt cx="384" cy="240"/>
                </a:xfrm>
              </p:grpSpPr>
              <p:sp>
                <p:nvSpPr>
                  <p:cNvPr id="44" name="AutoShape 2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96" y="936"/>
                    <a:ext cx="240" cy="192"/>
                  </a:xfrm>
                  <a:prstGeom prst="flowChartExtra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" name="AutoShape 26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4488" y="936"/>
                    <a:ext cx="240" cy="192"/>
                  </a:xfrm>
                  <a:prstGeom prst="flowChartExtra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auto">
                <a:xfrm>
                  <a:off x="3024" y="2333"/>
                  <a:ext cx="705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auto">
                <a:xfrm>
                  <a:off x="3168" y="1987"/>
                  <a:ext cx="561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auto">
                <a:xfrm>
                  <a:off x="3729" y="1985"/>
                  <a:ext cx="1" cy="35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auto">
                <a:xfrm>
                  <a:off x="3729" y="2147"/>
                  <a:ext cx="237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965" y="2065"/>
                  <a:ext cx="355" cy="20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>
                      <a:latin typeface="Arial" pitchFamily="-65" charset="0"/>
                    </a:rPr>
                    <a:t>Rat</a:t>
                  </a:r>
                  <a:endParaRPr lang="en-US" sz="1200" baseline="-25000">
                    <a:latin typeface="Arial" pitchFamily="-65" charset="0"/>
                  </a:endParaRPr>
                </a:p>
              </p:txBody>
            </p:sp>
          </p:grpSp>
          <p:grpSp>
            <p:nvGrpSpPr>
              <p:cNvPr id="13" name="Group 32"/>
              <p:cNvGrpSpPr>
                <a:grpSpLocks/>
              </p:cNvGrpSpPr>
              <p:nvPr/>
            </p:nvGrpSpPr>
            <p:grpSpPr bwMode="auto">
              <a:xfrm>
                <a:off x="2974" y="1108"/>
                <a:ext cx="1103" cy="337"/>
                <a:chOff x="3024" y="1920"/>
                <a:chExt cx="1296" cy="480"/>
              </a:xfrm>
            </p:grpSpPr>
            <p:grpSp>
              <p:nvGrpSpPr>
                <p:cNvPr id="26" name="Group 33"/>
                <p:cNvGrpSpPr>
                  <a:grpSpLocks/>
                </p:cNvGrpSpPr>
                <p:nvPr/>
              </p:nvGrpSpPr>
              <p:grpSpPr bwMode="auto">
                <a:xfrm>
                  <a:off x="3286" y="1920"/>
                  <a:ext cx="236" cy="134"/>
                  <a:chOff x="4320" y="912"/>
                  <a:chExt cx="384" cy="240"/>
                </a:xfrm>
              </p:grpSpPr>
              <p:sp>
                <p:nvSpPr>
                  <p:cNvPr id="35" name="AutoShape 3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96" y="936"/>
                    <a:ext cx="240" cy="192"/>
                  </a:xfrm>
                  <a:prstGeom prst="flowChartExtra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" name="AutoShape 35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4488" y="936"/>
                    <a:ext cx="240" cy="192"/>
                  </a:xfrm>
                  <a:prstGeom prst="flowChartExtra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36"/>
                <p:cNvGrpSpPr>
                  <a:grpSpLocks/>
                </p:cNvGrpSpPr>
                <p:nvPr/>
              </p:nvGrpSpPr>
              <p:grpSpPr bwMode="auto">
                <a:xfrm>
                  <a:off x="3286" y="2266"/>
                  <a:ext cx="236" cy="134"/>
                  <a:chOff x="4320" y="912"/>
                  <a:chExt cx="384" cy="240"/>
                </a:xfrm>
              </p:grpSpPr>
              <p:sp>
                <p:nvSpPr>
                  <p:cNvPr id="33" name="AutoShape 3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96" y="936"/>
                    <a:ext cx="240" cy="192"/>
                  </a:xfrm>
                  <a:prstGeom prst="flowChartExtra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" name="AutoShape 38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4488" y="936"/>
                    <a:ext cx="240" cy="192"/>
                  </a:xfrm>
                  <a:prstGeom prst="flowChartExtra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" name="Line 39"/>
                <p:cNvSpPr>
                  <a:spLocks noChangeShapeType="1"/>
                </p:cNvSpPr>
                <p:nvPr/>
              </p:nvSpPr>
              <p:spPr bwMode="auto">
                <a:xfrm>
                  <a:off x="3024" y="2333"/>
                  <a:ext cx="705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Line 40"/>
                <p:cNvSpPr>
                  <a:spLocks noChangeShapeType="1"/>
                </p:cNvSpPr>
                <p:nvPr/>
              </p:nvSpPr>
              <p:spPr bwMode="auto">
                <a:xfrm>
                  <a:off x="3168" y="1987"/>
                  <a:ext cx="561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Line 41"/>
                <p:cNvSpPr>
                  <a:spLocks noChangeShapeType="1"/>
                </p:cNvSpPr>
                <p:nvPr/>
              </p:nvSpPr>
              <p:spPr bwMode="auto">
                <a:xfrm>
                  <a:off x="3729" y="1985"/>
                  <a:ext cx="1" cy="35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Line 42"/>
                <p:cNvSpPr>
                  <a:spLocks noChangeShapeType="1"/>
                </p:cNvSpPr>
                <p:nvPr/>
              </p:nvSpPr>
              <p:spPr bwMode="auto">
                <a:xfrm>
                  <a:off x="3729" y="2147"/>
                  <a:ext cx="237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3965" y="2065"/>
                  <a:ext cx="355" cy="20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>
                      <a:latin typeface="Arial" pitchFamily="-65" charset="0"/>
                    </a:rPr>
                    <a:t>Rat</a:t>
                  </a:r>
                  <a:endParaRPr lang="en-US" sz="1200" baseline="-25000">
                    <a:latin typeface="Arial" pitchFamily="-65" charset="0"/>
                  </a:endParaRPr>
                </a:p>
              </p:txBody>
            </p:sp>
          </p:grpSp>
          <p:grpSp>
            <p:nvGrpSpPr>
              <p:cNvPr id="14" name="Group 44"/>
              <p:cNvGrpSpPr>
                <a:grpSpLocks/>
              </p:cNvGrpSpPr>
              <p:nvPr/>
            </p:nvGrpSpPr>
            <p:grpSpPr bwMode="auto">
              <a:xfrm>
                <a:off x="2974" y="1540"/>
                <a:ext cx="1103" cy="337"/>
                <a:chOff x="3024" y="1920"/>
                <a:chExt cx="1296" cy="480"/>
              </a:xfrm>
            </p:grpSpPr>
            <p:grpSp>
              <p:nvGrpSpPr>
                <p:cNvPr id="15" name="Group 45"/>
                <p:cNvGrpSpPr>
                  <a:grpSpLocks/>
                </p:cNvGrpSpPr>
                <p:nvPr/>
              </p:nvGrpSpPr>
              <p:grpSpPr bwMode="auto">
                <a:xfrm>
                  <a:off x="3286" y="1920"/>
                  <a:ext cx="236" cy="134"/>
                  <a:chOff x="4320" y="912"/>
                  <a:chExt cx="384" cy="240"/>
                </a:xfrm>
              </p:grpSpPr>
              <p:sp>
                <p:nvSpPr>
                  <p:cNvPr id="24" name="AutoShape 4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96" y="936"/>
                    <a:ext cx="240" cy="192"/>
                  </a:xfrm>
                  <a:prstGeom prst="flowChartExtra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" name="AutoShape 47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4488" y="936"/>
                    <a:ext cx="240" cy="192"/>
                  </a:xfrm>
                  <a:prstGeom prst="flowChartExtra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48"/>
                <p:cNvGrpSpPr>
                  <a:grpSpLocks/>
                </p:cNvGrpSpPr>
                <p:nvPr/>
              </p:nvGrpSpPr>
              <p:grpSpPr bwMode="auto">
                <a:xfrm>
                  <a:off x="3286" y="2266"/>
                  <a:ext cx="236" cy="134"/>
                  <a:chOff x="4320" y="912"/>
                  <a:chExt cx="384" cy="240"/>
                </a:xfrm>
              </p:grpSpPr>
              <p:sp>
                <p:nvSpPr>
                  <p:cNvPr id="22" name="AutoShape 4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96" y="936"/>
                    <a:ext cx="240" cy="192"/>
                  </a:xfrm>
                  <a:prstGeom prst="flowChartExtra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" name="AutoShape 50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4488" y="936"/>
                    <a:ext cx="240" cy="192"/>
                  </a:xfrm>
                  <a:prstGeom prst="flowChartExtra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" name="Line 51"/>
                <p:cNvSpPr>
                  <a:spLocks noChangeShapeType="1"/>
                </p:cNvSpPr>
                <p:nvPr/>
              </p:nvSpPr>
              <p:spPr bwMode="auto">
                <a:xfrm>
                  <a:off x="3024" y="2333"/>
                  <a:ext cx="705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Line 52"/>
                <p:cNvSpPr>
                  <a:spLocks noChangeShapeType="1"/>
                </p:cNvSpPr>
                <p:nvPr/>
              </p:nvSpPr>
              <p:spPr bwMode="auto">
                <a:xfrm>
                  <a:off x="3168" y="1987"/>
                  <a:ext cx="561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Line 53"/>
                <p:cNvSpPr>
                  <a:spLocks noChangeShapeType="1"/>
                </p:cNvSpPr>
                <p:nvPr/>
              </p:nvSpPr>
              <p:spPr bwMode="auto">
                <a:xfrm>
                  <a:off x="3729" y="1985"/>
                  <a:ext cx="1" cy="35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Line 54"/>
                <p:cNvSpPr>
                  <a:spLocks noChangeShapeType="1"/>
                </p:cNvSpPr>
                <p:nvPr/>
              </p:nvSpPr>
              <p:spPr bwMode="auto">
                <a:xfrm>
                  <a:off x="3729" y="2147"/>
                  <a:ext cx="237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3965" y="2065"/>
                  <a:ext cx="355" cy="20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>
                      <a:latin typeface="Arial" pitchFamily="-65" charset="0"/>
                    </a:rPr>
                    <a:t>Rat</a:t>
                  </a:r>
                  <a:endParaRPr lang="en-US" sz="1200" baseline="-25000">
                    <a:latin typeface="Arial" pitchFamily="-65" charset="0"/>
                  </a:endParaRPr>
                </a:p>
              </p:txBody>
            </p:sp>
          </p:grpSp>
        </p:grpSp>
        <p:sp>
          <p:nvSpPr>
            <p:cNvPr id="59" name="Line 56"/>
            <p:cNvSpPr>
              <a:spLocks noChangeShapeType="1"/>
            </p:cNvSpPr>
            <p:nvPr/>
          </p:nvSpPr>
          <p:spPr bwMode="auto">
            <a:xfrm flipV="1">
              <a:off x="2105025" y="1619250"/>
              <a:ext cx="0" cy="411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57"/>
            <p:cNvSpPr>
              <a:spLocks noChangeShapeType="1"/>
            </p:cNvSpPr>
            <p:nvPr/>
          </p:nvSpPr>
          <p:spPr bwMode="auto">
            <a:xfrm flipH="1">
              <a:off x="1571625" y="1609725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58"/>
            <p:cNvSpPr>
              <a:spLocks noChangeShapeType="1"/>
            </p:cNvSpPr>
            <p:nvPr/>
          </p:nvSpPr>
          <p:spPr bwMode="auto">
            <a:xfrm flipH="1">
              <a:off x="1566863" y="2438400"/>
              <a:ext cx="2619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59"/>
            <p:cNvSpPr>
              <a:spLocks noChangeShapeType="1"/>
            </p:cNvSpPr>
            <p:nvPr/>
          </p:nvSpPr>
          <p:spPr bwMode="auto">
            <a:xfrm flipV="1">
              <a:off x="1828800" y="2438400"/>
              <a:ext cx="0" cy="3790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60"/>
            <p:cNvSpPr>
              <a:spLocks noChangeArrowheads="1"/>
            </p:cNvSpPr>
            <p:nvPr/>
          </p:nvSpPr>
          <p:spPr bwMode="auto">
            <a:xfrm>
              <a:off x="3157538" y="333375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61"/>
            <p:cNvSpPr>
              <a:spLocks noChangeArrowheads="1"/>
            </p:cNvSpPr>
            <p:nvPr/>
          </p:nvSpPr>
          <p:spPr bwMode="auto">
            <a:xfrm>
              <a:off x="3157538" y="4195763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62"/>
            <p:cNvSpPr>
              <a:spLocks noChangeArrowheads="1"/>
            </p:cNvSpPr>
            <p:nvPr/>
          </p:nvSpPr>
          <p:spPr bwMode="auto">
            <a:xfrm>
              <a:off x="3157538" y="5929313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63"/>
            <p:cNvSpPr>
              <a:spLocks noChangeArrowheads="1"/>
            </p:cNvSpPr>
            <p:nvPr/>
          </p:nvSpPr>
          <p:spPr bwMode="auto">
            <a:xfrm>
              <a:off x="3157538" y="506253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64"/>
            <p:cNvSpPr>
              <a:spLocks noChangeShapeType="1"/>
            </p:cNvSpPr>
            <p:nvPr/>
          </p:nvSpPr>
          <p:spPr bwMode="auto">
            <a:xfrm flipV="1">
              <a:off x="2514600" y="2971800"/>
              <a:ext cx="1143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65"/>
            <p:cNvSpPr>
              <a:spLocks noChangeShapeType="1"/>
            </p:cNvSpPr>
            <p:nvPr/>
          </p:nvSpPr>
          <p:spPr bwMode="auto">
            <a:xfrm flipV="1">
              <a:off x="2528888" y="3448050"/>
              <a:ext cx="1143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66"/>
            <p:cNvSpPr>
              <a:spLocks noChangeShapeType="1"/>
            </p:cNvSpPr>
            <p:nvPr/>
          </p:nvSpPr>
          <p:spPr bwMode="auto">
            <a:xfrm flipV="1">
              <a:off x="2514600" y="3833813"/>
              <a:ext cx="1143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67"/>
            <p:cNvSpPr>
              <a:spLocks noChangeShapeType="1"/>
            </p:cNvSpPr>
            <p:nvPr/>
          </p:nvSpPr>
          <p:spPr bwMode="auto">
            <a:xfrm flipV="1">
              <a:off x="2528888" y="4310063"/>
              <a:ext cx="1143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68"/>
            <p:cNvSpPr>
              <a:spLocks noChangeShapeType="1"/>
            </p:cNvSpPr>
            <p:nvPr/>
          </p:nvSpPr>
          <p:spPr bwMode="auto">
            <a:xfrm flipV="1">
              <a:off x="2509838" y="4724400"/>
              <a:ext cx="1143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69"/>
            <p:cNvSpPr>
              <a:spLocks noChangeShapeType="1"/>
            </p:cNvSpPr>
            <p:nvPr/>
          </p:nvSpPr>
          <p:spPr bwMode="auto">
            <a:xfrm flipV="1">
              <a:off x="2524125" y="5200650"/>
              <a:ext cx="1143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70"/>
            <p:cNvSpPr>
              <a:spLocks noChangeShapeType="1"/>
            </p:cNvSpPr>
            <p:nvPr/>
          </p:nvSpPr>
          <p:spPr bwMode="auto">
            <a:xfrm flipV="1">
              <a:off x="2509838" y="5591175"/>
              <a:ext cx="1143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71"/>
            <p:cNvSpPr>
              <a:spLocks noChangeShapeType="1"/>
            </p:cNvSpPr>
            <p:nvPr/>
          </p:nvSpPr>
          <p:spPr bwMode="auto">
            <a:xfrm flipV="1">
              <a:off x="2524125" y="6067425"/>
              <a:ext cx="1143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6172200" y="6581001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*Slide by Dr. Alex Converse</a:t>
            </a:r>
            <a:endParaRPr lang="en-US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2590800" y="5975866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Problem Statement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 : Background Info :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 Design :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Future Work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219200" y="6213157"/>
            <a:ext cx="16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cs typeface="Times New Roman"/>
              </a:rPr>
              <a:t>Jack Ho</a:t>
            </a:r>
          </a:p>
          <a:p>
            <a:r>
              <a:rPr lang="en-US" sz="1200" dirty="0" smtClean="0">
                <a:cs typeface="Times New Roman"/>
              </a:rPr>
              <a:t>Team Leader</a:t>
            </a:r>
            <a:endParaRPr lang="en-US" sz="1200" dirty="0">
              <a:cs typeface="Times New Roman"/>
            </a:endParaRPr>
          </a:p>
        </p:txBody>
      </p:sp>
      <p:pic>
        <p:nvPicPr>
          <p:cNvPr id="80" name="Picture 79" descr="n510192867_47388_9725.jpg"/>
          <p:cNvPicPr>
            <a:picLocks noChangeAspect="1"/>
          </p:cNvPicPr>
          <p:nvPr/>
        </p:nvPicPr>
        <p:blipFill>
          <a:blip r:embed="rId4"/>
          <a:srcRect l="16419" t="38588" r="49012" b="35278"/>
          <a:stretch>
            <a:fillRect/>
          </a:stretch>
        </p:blipFill>
        <p:spPr>
          <a:xfrm>
            <a:off x="152400" y="5630242"/>
            <a:ext cx="1066800" cy="1075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57200" y="5791200"/>
            <a:ext cx="9829800" cy="12954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IM001576"/>
          <p:cNvPicPr>
            <a:picLocks noChangeAspect="1" noChangeArrowheads="1"/>
          </p:cNvPicPr>
          <p:nvPr/>
        </p:nvPicPr>
        <p:blipFill>
          <a:blip r:embed="rId2"/>
          <a:srcRect t="19050" r="16190"/>
          <a:stretch>
            <a:fillRect/>
          </a:stretch>
        </p:blipFill>
        <p:spPr bwMode="auto">
          <a:xfrm>
            <a:off x="-8806" y="0"/>
            <a:ext cx="9152806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Veterinary </a:t>
            </a:r>
            <a:r>
              <a:rPr lang="en-US" dirty="0" err="1" smtClean="0"/>
              <a:t>Oximeters</a:t>
            </a:r>
            <a:endParaRPr lang="en-US" dirty="0" smtClean="0"/>
          </a:p>
          <a:p>
            <a:pPr lvl="1"/>
            <a:r>
              <a:rPr lang="en-US" dirty="0" err="1" smtClean="0"/>
              <a:t>Nonin</a:t>
            </a:r>
            <a:r>
              <a:rPr lang="en-US" dirty="0" smtClean="0"/>
              <a:t>, </a:t>
            </a:r>
            <a:r>
              <a:rPr lang="en-US" dirty="0" err="1" smtClean="0"/>
              <a:t>Bionet</a:t>
            </a:r>
            <a:r>
              <a:rPr lang="en-US" dirty="0" smtClean="0"/>
              <a:t>, etc. </a:t>
            </a:r>
          </a:p>
          <a:p>
            <a:r>
              <a:rPr lang="en-US" dirty="0" smtClean="0"/>
              <a:t>Starr Life Sciences</a:t>
            </a:r>
          </a:p>
          <a:p>
            <a:pPr lvl="1"/>
            <a:r>
              <a:rPr lang="en-US" dirty="0" err="1" smtClean="0"/>
              <a:t>MouseOx</a:t>
            </a:r>
            <a:endParaRPr lang="en-US" dirty="0" smtClean="0"/>
          </a:p>
          <a:p>
            <a:r>
              <a:rPr lang="en-US" dirty="0" smtClean="0"/>
              <a:t>Expensive</a:t>
            </a:r>
          </a:p>
          <a:p>
            <a:endParaRPr lang="en-US" dirty="0"/>
          </a:p>
        </p:txBody>
      </p:sp>
      <p:pic>
        <p:nvPicPr>
          <p:cNvPr id="5" name="Picture 2" descr="C:\Documents and Settings\pc_user\Desktop\untit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2428" y="1378848"/>
            <a:ext cx="3019425" cy="273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90800" y="5975866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Problem Statement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en-US" sz="1600" dirty="0" smtClean="0">
                <a:solidFill>
                  <a:srgbClr val="000000"/>
                </a:solidFill>
              </a:rPr>
              <a:t>Background Info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: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 Design :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Future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Work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200400" y="3617290"/>
            <a:ext cx="2162028" cy="23585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9200" y="6213157"/>
            <a:ext cx="16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cs typeface="Times New Roman"/>
              </a:rPr>
              <a:t>Jack Ho</a:t>
            </a:r>
          </a:p>
          <a:p>
            <a:r>
              <a:rPr lang="en-US" sz="1200" dirty="0" smtClean="0">
                <a:cs typeface="Times New Roman"/>
              </a:rPr>
              <a:t>Team Leader</a:t>
            </a:r>
            <a:endParaRPr lang="en-US" sz="1200" dirty="0">
              <a:cs typeface="Times New Roman"/>
            </a:endParaRPr>
          </a:p>
        </p:txBody>
      </p:sp>
      <p:pic>
        <p:nvPicPr>
          <p:cNvPr id="10" name="Picture 9" descr="n510192867_47388_9725.jpg"/>
          <p:cNvPicPr>
            <a:picLocks noChangeAspect="1"/>
          </p:cNvPicPr>
          <p:nvPr/>
        </p:nvPicPr>
        <p:blipFill>
          <a:blip r:embed="rId5"/>
          <a:srcRect l="16419" t="38588" r="49012" b="35278"/>
          <a:stretch>
            <a:fillRect/>
          </a:stretch>
        </p:blipFill>
        <p:spPr>
          <a:xfrm>
            <a:off x="152400" y="5630242"/>
            <a:ext cx="1066800" cy="1075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8"/>
            <a:ext cx="4191000" cy="33527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Decided to buy sensors (FSR, pulse-ox, </a:t>
            </a:r>
            <a:r>
              <a:rPr lang="en-US" sz="2800" dirty="0" err="1" smtClean="0"/>
              <a:t>thermistor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Design and build circuit elements</a:t>
            </a:r>
          </a:p>
          <a:p>
            <a:r>
              <a:rPr lang="en-US" sz="2800" dirty="0" smtClean="0"/>
              <a:t>Integrate and display with </a:t>
            </a:r>
            <a:r>
              <a:rPr lang="en-US" sz="2800" dirty="0" err="1" smtClean="0"/>
              <a:t>LabVIEW</a:t>
            </a:r>
            <a:endParaRPr lang="en-US" sz="2800" dirty="0" smtClean="0"/>
          </a:p>
          <a:p>
            <a:pPr>
              <a:buNone/>
            </a:pPr>
            <a:endParaRPr lang="en-US" sz="36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Last Semester’s Final Design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90800" y="5975866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Problem Statement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: Background Info :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smtClean="0"/>
              <a:t>Design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Future Work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 descr="nate.jpg"/>
          <p:cNvPicPr>
            <a:picLocks noChangeAspect="1"/>
          </p:cNvPicPr>
          <p:nvPr/>
        </p:nvPicPr>
        <p:blipFill>
          <a:blip r:embed="rId2"/>
          <a:srcRect l="24172" t="26159" r="52980" b="39404"/>
          <a:stretch>
            <a:fillRect/>
          </a:stretch>
        </p:blipFill>
        <p:spPr>
          <a:xfrm>
            <a:off x="228600" y="5638800"/>
            <a:ext cx="914400" cy="10336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6213157"/>
            <a:ext cx="16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cs typeface="Times New Roman"/>
              </a:rPr>
              <a:t>Nate </a:t>
            </a:r>
            <a:r>
              <a:rPr lang="en-US" sz="1400" dirty="0" err="1" smtClean="0">
                <a:cs typeface="Times New Roman"/>
              </a:rPr>
              <a:t>Werbeckes</a:t>
            </a:r>
            <a:endParaRPr lang="en-US" sz="1400" dirty="0" smtClean="0">
              <a:cs typeface="Times New Roman"/>
            </a:endParaRPr>
          </a:p>
          <a:p>
            <a:r>
              <a:rPr lang="en-US" sz="1200" dirty="0" smtClean="0">
                <a:cs typeface="Times New Roman"/>
              </a:rPr>
              <a:t>Communicator</a:t>
            </a:r>
            <a:endParaRPr lang="en-US" sz="1200" dirty="0"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724401" y="1776540"/>
            <a:ext cx="1371600" cy="11109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705599" y="2514069"/>
            <a:ext cx="1981201" cy="22563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953002" y="4014533"/>
            <a:ext cx="1142999" cy="1142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Final Design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90800" y="5975866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Problem Statement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: Background Info :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Design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Future Work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Alternate Process 9"/>
          <p:cNvSpPr/>
          <p:nvPr/>
        </p:nvSpPr>
        <p:spPr>
          <a:xfrm>
            <a:off x="838200" y="2667000"/>
            <a:ext cx="1295400" cy="990600"/>
          </a:xfrm>
          <a:prstGeom prst="flowChartAlternateProcess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>
            <a:normAutofit/>
          </a:bodyPr>
          <a:lstStyle/>
          <a:p>
            <a:pPr algn="ctr"/>
            <a:r>
              <a:rPr lang="en-US" dirty="0" smtClean="0"/>
              <a:t>Computer</a:t>
            </a:r>
          </a:p>
          <a:p>
            <a:pPr algn="ctr"/>
            <a:r>
              <a:rPr lang="en-US" dirty="0" err="1" smtClean="0"/>
              <a:t>LabView</a:t>
            </a:r>
            <a:endParaRPr lang="en-US" dirty="0"/>
          </a:p>
        </p:txBody>
      </p:sp>
      <p:sp>
        <p:nvSpPr>
          <p:cNvPr id="15" name="Alternate Process 14"/>
          <p:cNvSpPr/>
          <p:nvPr/>
        </p:nvSpPr>
        <p:spPr>
          <a:xfrm>
            <a:off x="3200400" y="2933700"/>
            <a:ext cx="1371600" cy="4572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DAq</a:t>
            </a:r>
            <a:r>
              <a:rPr lang="en-US" dirty="0" smtClean="0"/>
              <a:t> Box</a:t>
            </a:r>
            <a:endParaRPr lang="en-US" dirty="0"/>
          </a:p>
        </p:txBody>
      </p:sp>
      <p:cxnSp>
        <p:nvCxnSpPr>
          <p:cNvPr id="17" name="Elbow Connector 16"/>
          <p:cNvCxnSpPr>
            <a:stCxn id="10" idx="3"/>
            <a:endCxn id="15" idx="1"/>
          </p:cNvCxnSpPr>
          <p:nvPr/>
        </p:nvCxnSpPr>
        <p:spPr>
          <a:xfrm>
            <a:off x="2133600" y="3162300"/>
            <a:ext cx="1066800" cy="1588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Alternate Process 17"/>
          <p:cNvSpPr/>
          <p:nvPr/>
        </p:nvSpPr>
        <p:spPr>
          <a:xfrm>
            <a:off x="6096000" y="1868269"/>
            <a:ext cx="2590800" cy="341531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Heart Rate</a:t>
            </a:r>
            <a:endParaRPr lang="en-US" dirty="0"/>
          </a:p>
        </p:txBody>
      </p:sp>
      <p:sp>
        <p:nvSpPr>
          <p:cNvPr id="19" name="Alternate Process 18"/>
          <p:cNvSpPr/>
          <p:nvPr/>
        </p:nvSpPr>
        <p:spPr>
          <a:xfrm>
            <a:off x="6096000" y="4953000"/>
            <a:ext cx="2590800" cy="3048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Blood Oxygen </a:t>
            </a:r>
            <a:r>
              <a:rPr lang="en-US" dirty="0" smtClean="0"/>
              <a:t>Level</a:t>
            </a:r>
            <a:endParaRPr lang="en-US" dirty="0"/>
          </a:p>
        </p:txBody>
      </p:sp>
      <p:cxnSp>
        <p:nvCxnSpPr>
          <p:cNvPr id="20" name="Curved Connector 19"/>
          <p:cNvCxnSpPr>
            <a:stCxn id="15" idx="3"/>
            <a:endCxn id="18" idx="1"/>
          </p:cNvCxnSpPr>
          <p:nvPr/>
        </p:nvCxnSpPr>
        <p:spPr>
          <a:xfrm flipV="1">
            <a:off x="4572000" y="2039035"/>
            <a:ext cx="1524000" cy="1123265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15" idx="3"/>
            <a:endCxn id="19" idx="1"/>
          </p:cNvCxnSpPr>
          <p:nvPr/>
        </p:nvCxnSpPr>
        <p:spPr>
          <a:xfrm>
            <a:off x="4572000" y="3162300"/>
            <a:ext cx="1524000" cy="1943100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lternate Process 21"/>
          <p:cNvSpPr/>
          <p:nvPr/>
        </p:nvSpPr>
        <p:spPr>
          <a:xfrm>
            <a:off x="6096000" y="2935069"/>
            <a:ext cx="2590800" cy="341531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23" name="Alternate Process 22"/>
          <p:cNvSpPr/>
          <p:nvPr/>
        </p:nvSpPr>
        <p:spPr>
          <a:xfrm>
            <a:off x="6096000" y="3925669"/>
            <a:ext cx="2590800" cy="341531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Respiratory Rate</a:t>
            </a:r>
            <a:endParaRPr lang="en-US" dirty="0"/>
          </a:p>
        </p:txBody>
      </p:sp>
      <p:cxnSp>
        <p:nvCxnSpPr>
          <p:cNvPr id="24" name="Curved Connector 23"/>
          <p:cNvCxnSpPr>
            <a:stCxn id="15" idx="3"/>
            <a:endCxn id="22" idx="1"/>
          </p:cNvCxnSpPr>
          <p:nvPr/>
        </p:nvCxnSpPr>
        <p:spPr>
          <a:xfrm flipV="1">
            <a:off x="4572000" y="3105835"/>
            <a:ext cx="1524000" cy="56465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5" idx="3"/>
            <a:endCxn id="23" idx="1"/>
          </p:cNvCxnSpPr>
          <p:nvPr/>
        </p:nvCxnSpPr>
        <p:spPr>
          <a:xfrm>
            <a:off x="4572000" y="3162300"/>
            <a:ext cx="1524000" cy="934135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nate.jpg"/>
          <p:cNvPicPr>
            <a:picLocks noChangeAspect="1"/>
          </p:cNvPicPr>
          <p:nvPr/>
        </p:nvPicPr>
        <p:blipFill>
          <a:blip r:embed="rId2"/>
          <a:srcRect l="24172" t="26159" r="52980" b="39404"/>
          <a:stretch>
            <a:fillRect/>
          </a:stretch>
        </p:blipFill>
        <p:spPr>
          <a:xfrm>
            <a:off x="228600" y="5638800"/>
            <a:ext cx="914400" cy="103367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143000" y="6213157"/>
            <a:ext cx="16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cs typeface="Times New Roman"/>
              </a:rPr>
              <a:t>Nate </a:t>
            </a:r>
            <a:r>
              <a:rPr lang="en-US" sz="1400" dirty="0" err="1" smtClean="0">
                <a:cs typeface="Times New Roman"/>
              </a:rPr>
              <a:t>Werbeckes</a:t>
            </a:r>
            <a:endParaRPr lang="en-US" sz="1400" dirty="0" smtClean="0">
              <a:cs typeface="Times New Roman"/>
            </a:endParaRPr>
          </a:p>
          <a:p>
            <a:r>
              <a:rPr lang="en-US" sz="1200" dirty="0" smtClean="0">
                <a:cs typeface="Times New Roman"/>
              </a:rPr>
              <a:t>Communicator</a:t>
            </a:r>
            <a:endParaRPr lang="en-US" sz="1200" dirty="0"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Rate	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1" y="1371600"/>
            <a:ext cx="4343400" cy="308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6460" rIns="0" bIns="0" numCol="1" anchor="t" anchorCtr="0" compatLnSpc="1">
            <a:prstTxWarp prst="textNoShape">
              <a:avLst/>
            </a:prstTxWarp>
          </a:bodyPr>
          <a:lstStyle/>
          <a:p>
            <a:pPr marL="431800" marR="0" lvl="0" indent="-32385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pitchFamily="-108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Pulse-Ox clip</a:t>
            </a:r>
          </a:p>
          <a:p>
            <a:pPr marL="431800" marR="0" lvl="0" indent="-32385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pitchFamily="-108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Transimpedance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differential, &amp; non-inverting amp</a:t>
            </a:r>
          </a:p>
          <a:p>
            <a:pPr marL="431800" marR="0" lvl="0" indent="-32385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pitchFamily="-108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Process with peak detection algorithm</a:t>
            </a:r>
          </a:p>
          <a:p>
            <a:pPr marL="431800" marR="0" lvl="0" indent="-32385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pitchFamily="-108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Display in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LabVIEW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41788" y="1371600"/>
            <a:ext cx="4392612" cy="2346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224" rIns="0" bIns="0">
            <a:prstTxWarp prst="textNoShape">
              <a:avLst/>
            </a:prstTxWarp>
          </a:bodyPr>
          <a:lstStyle/>
          <a:p>
            <a:pPr marL="431800" indent="-323850">
              <a:spcAft>
                <a:spcPts val="1425"/>
              </a:spcAft>
              <a:buSzPct val="45000"/>
              <a:buFont typeface="Wingdings" pitchFamily="-108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3200" dirty="0">
                <a:solidFill>
                  <a:srgbClr val="000000"/>
                </a:solidFill>
                <a:ea typeface="Lucida Sans Unicode" pitchFamily="-108" charset="-52"/>
                <a:cs typeface="Lucida Sans Unicode" pitchFamily="-108" charset="-52"/>
              </a:rPr>
              <a:t>Working on: peak detection accuracy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1788" y="3124200"/>
            <a:ext cx="4545012" cy="18272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200400" y="5975866"/>
            <a:ext cx="472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2">
                    <a:lumMod val="75000"/>
                  </a:schemeClr>
                </a:solidFill>
              </a:rPr>
              <a:t>DESIGN</a:t>
            </a:r>
            <a:r>
              <a:rPr lang="en-US" sz="1600" i="1" dirty="0" smtClean="0"/>
              <a:t>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: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Heart Rate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: Temperature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Breathing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Rate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1" name="Picture 10" descr="nate.jpg"/>
          <p:cNvPicPr>
            <a:picLocks noChangeAspect="1"/>
          </p:cNvPicPr>
          <p:nvPr/>
        </p:nvPicPr>
        <p:blipFill>
          <a:blip r:embed="rId3"/>
          <a:srcRect l="24172" t="26159" r="52980" b="39404"/>
          <a:stretch>
            <a:fillRect/>
          </a:stretch>
        </p:blipFill>
        <p:spPr>
          <a:xfrm>
            <a:off x="228600" y="5638800"/>
            <a:ext cx="914400" cy="10336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3000" y="6213157"/>
            <a:ext cx="16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cs typeface="Times New Roman"/>
              </a:rPr>
              <a:t>Nate </a:t>
            </a:r>
            <a:r>
              <a:rPr lang="en-US" sz="1400" dirty="0" err="1" smtClean="0">
                <a:cs typeface="Times New Roman"/>
              </a:rPr>
              <a:t>Werbeckes</a:t>
            </a:r>
            <a:endParaRPr lang="en-US" sz="1400" dirty="0" smtClean="0">
              <a:cs typeface="Times New Roman"/>
            </a:endParaRPr>
          </a:p>
          <a:p>
            <a:r>
              <a:rPr lang="en-US" sz="1200" dirty="0" smtClean="0">
                <a:cs typeface="Times New Roman"/>
              </a:rPr>
              <a:t>Communicator</a:t>
            </a:r>
            <a:endParaRPr lang="en-US" sz="1200" dirty="0"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1417638"/>
            <a:ext cx="4425950" cy="4989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marL="431800" marR="0" lvl="0" indent="-32385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pitchFamily="-108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Oral Thermometer from Walgreen's</a:t>
            </a:r>
          </a:p>
          <a:p>
            <a:pPr marL="431800" marR="0" lvl="0" indent="-32385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pitchFamily="-108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Voltage divider &amp;  non-inverting amp</a:t>
            </a:r>
          </a:p>
          <a:p>
            <a:pPr marL="431800" marR="0" lvl="0" indent="-32385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pitchFamily="-108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Heat-shrinking plastic</a:t>
            </a:r>
          </a:p>
          <a:p>
            <a:pPr marL="431800" marR="0" lvl="0" indent="-32385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pitchFamily="-108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Display and integrate in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LabVIEW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1800" marR="0" lvl="0" indent="-32385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pitchFamily="-108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works!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DSC042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400" y="4070866"/>
            <a:ext cx="2540000" cy="1905000"/>
          </a:xfrm>
          <a:prstGeom prst="rect">
            <a:avLst/>
          </a:prstGeom>
        </p:spPr>
      </p:pic>
      <p:pic>
        <p:nvPicPr>
          <p:cNvPr id="7" name="Picture 6" descr="DSC042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177567" y="1726471"/>
            <a:ext cx="2470666" cy="185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0400" y="5975866"/>
            <a:ext cx="472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2">
                    <a:lumMod val="75000"/>
                  </a:schemeClr>
                </a:solidFill>
              </a:rPr>
              <a:t>DESIGN</a:t>
            </a:r>
            <a:r>
              <a:rPr lang="en-US" sz="1600" i="1" dirty="0" smtClean="0"/>
              <a:t>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: Heart Rate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:</a:t>
            </a:r>
            <a:r>
              <a:rPr lang="en-US" sz="1600" dirty="0" smtClean="0"/>
              <a:t> Temperature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Breathing Rate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1" name="Picture 28" descr="jo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715000"/>
            <a:ext cx="990600" cy="990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143000" y="6213157"/>
            <a:ext cx="16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cs typeface="Times New Roman"/>
              </a:rPr>
              <a:t>Joseph Yuen</a:t>
            </a:r>
          </a:p>
          <a:p>
            <a:r>
              <a:rPr lang="en-US" sz="1200" dirty="0" smtClean="0">
                <a:cs typeface="Times New Roman"/>
              </a:rPr>
              <a:t>BSAC &amp; BWIG</a:t>
            </a:r>
            <a:endParaRPr lang="en-US" sz="1200" dirty="0"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460</Words>
  <Application>Microsoft Macintosh PowerPoint</Application>
  <PresentationFormat>On-screen Show (4:3)</PresentationFormat>
  <Paragraphs>103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Quad Rat Vitals Monitor</vt:lpstr>
      <vt:lpstr>Problem Statement</vt:lpstr>
      <vt:lpstr>Slide 3</vt:lpstr>
      <vt:lpstr>Slide 4</vt:lpstr>
      <vt:lpstr>Current Devices</vt:lpstr>
      <vt:lpstr>Last Semester’s Final Design</vt:lpstr>
      <vt:lpstr>Final Design</vt:lpstr>
      <vt:lpstr>Heart Rate </vt:lpstr>
      <vt:lpstr>Temperature</vt:lpstr>
      <vt:lpstr>Breathing Rate</vt:lpstr>
      <vt:lpstr>Future Work</vt:lpstr>
      <vt:lpstr>References</vt:lpstr>
      <vt:lpstr>?</vt:lpstr>
    </vt:vector>
  </TitlesOfParts>
  <Manager/>
  <Company>University of Wisconsin - Madison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 Vitals Monitor</dc:title>
  <dc:subject/>
  <dc:creator>Jack Ho</dc:creator>
  <cp:keywords/>
  <dc:description/>
  <cp:lastModifiedBy>Jack Ho</cp:lastModifiedBy>
  <cp:revision>66</cp:revision>
  <cp:lastPrinted>2009-03-05T23:43:57Z</cp:lastPrinted>
  <dcterms:created xsi:type="dcterms:W3CDTF">2009-03-05T22:27:11Z</dcterms:created>
  <dcterms:modified xsi:type="dcterms:W3CDTF">2009-03-05T23:50:46Z</dcterms:modified>
  <cp:category/>
</cp:coreProperties>
</file>