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59" r:id="rId3"/>
    <p:sldId id="280" r:id="rId4"/>
    <p:sldId id="261" r:id="rId5"/>
    <p:sldId id="260" r:id="rId6"/>
    <p:sldId id="277" r:id="rId7"/>
    <p:sldId id="262" r:id="rId8"/>
    <p:sldId id="263" r:id="rId9"/>
    <p:sldId id="264" r:id="rId10"/>
    <p:sldId id="265" r:id="rId11"/>
    <p:sldId id="276" r:id="rId12"/>
    <p:sldId id="281" r:id="rId13"/>
    <p:sldId id="282" r:id="rId14"/>
    <p:sldId id="278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DA1C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2" d="100"/>
          <a:sy n="72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AA7C58-7D7D-4BD1-A3D6-E29C2458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681CE28-3D06-476F-86B2-5409B3DE9B3A}" type="datetimeFigureOut">
              <a:rPr lang="en-US"/>
              <a:pPr>
                <a:defRPr/>
              </a:pPr>
              <a:t>10/16/2009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964A3C6-1111-407F-9857-0C519CB17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4BAF29-389F-4375-A006-20EAD4F63AE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BC6194-3DD6-472C-BBDC-E063460BCF6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70C64D-2D66-471F-9E86-5A6642D9FBB9}" type="slidenum">
              <a:rPr lang="es-MX"/>
              <a:pPr/>
              <a:t>11</a:t>
            </a:fld>
            <a:endParaRPr 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4A3C6-1111-407F-9857-0C519CB17E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96A9-4048-4668-A236-1F3A76F7C2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B8C6B3-A499-46BC-9B8C-2E6D79829E2A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5D7E96-E750-45D5-8FF1-B6CF1F345FF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7CD9AB-7398-4EDA-AA96-8C82CCCA507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4A3C6-1111-407F-9857-0C519CB17E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E652B3-0AF7-41FE-BD8A-A205A40D901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E09741-2ED6-42EF-9057-C9A585B214C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81D9A8-F5B6-4886-9EC5-CA3DF34A96E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25072B-3E88-4049-9E74-C7B0C5A78D5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668649-C72D-453D-BDFA-E8C8E60A438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1BC5F3-50FD-414E-95D3-FAEB1A4798D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t.jpg                                                         00340C0AMacintosh HD                   BA577892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66850" y="166688"/>
            <a:ext cx="6324600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62600"/>
            <a:ext cx="8534400" cy="838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9075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1985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05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305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3.jpg                                                          00340C0AMacintosh HD                   BA577892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76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phac-aspc.gc.ca/seniors-aines/pubs/info_sheets/vision_care/images/vc-cartoon.gif&amp;imgrefurl=http://www.phac-aspc.gc.ca/seniors-aines/pubs/info_sheets/vision_care/index.htm&amp;h=177&amp;w=250&amp;sz=2&amp;tbnid=fqa0qGEKKNGC1M::&amp;tbnh=79&amp;tbnw=111&amp;prev=/images?q=eye+cartoon&amp;hl=en&amp;usg=__xYG9G8gz86_LX-OSfQBrdzDTAK8=&amp;ei=alqvSemSJJDMnQej44G-Bg&amp;sa=X&amp;oi=image_result&amp;resnum=4&amp;ct=image&amp;cd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medicalartprosthetics.com/galleries/Orbital/orbit10_2.jpg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200032" y="1752600"/>
            <a:ext cx="87630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400" dirty="0" smtClean="0"/>
              <a:t>Carmen </a:t>
            </a:r>
            <a:r>
              <a:rPr lang="en-US" sz="2400" dirty="0" err="1" smtClean="0"/>
              <a:t>Coddington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Bryan Jepson</a:t>
            </a:r>
          </a:p>
          <a:p>
            <a:pPr algn="ctr">
              <a:buNone/>
            </a:pPr>
            <a:r>
              <a:rPr lang="en-US" sz="2400" dirty="0" smtClean="0"/>
              <a:t>Elise Larson</a:t>
            </a:r>
          </a:p>
          <a:p>
            <a:pPr algn="ctr">
              <a:buNone/>
            </a:pPr>
            <a:r>
              <a:rPr lang="en-US" sz="2400" dirty="0" smtClean="0"/>
              <a:t>Michelle Tutkowski</a:t>
            </a:r>
          </a:p>
          <a:p>
            <a:pPr algn="ctr"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r>
              <a:rPr lang="en-US" sz="2000" dirty="0" smtClean="0"/>
              <a:t>Greg </a:t>
            </a:r>
            <a:r>
              <a:rPr lang="en-US" sz="2000" dirty="0" err="1" smtClean="0"/>
              <a:t>Gion</a:t>
            </a:r>
            <a:r>
              <a:rPr lang="en-US" sz="2000" dirty="0" smtClean="0"/>
              <a:t>-Medical Art Prosthetics</a:t>
            </a:r>
          </a:p>
          <a:p>
            <a:pPr algn="ctr" eaLnBrk="1" hangingPunct="1">
              <a:buFontTx/>
              <a:buNone/>
            </a:pPr>
            <a:r>
              <a:rPr lang="en-US" sz="2000" dirty="0" smtClean="0"/>
              <a:t>Willis Tompkins- BME Department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Blinking Orbital Prosthesis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458200" y="5257800"/>
            <a:ext cx="68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Pneumatic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419600" cy="4572000"/>
          </a:xfrm>
        </p:spPr>
        <p:txBody>
          <a:bodyPr/>
          <a:lstStyle/>
          <a:p>
            <a:r>
              <a:rPr lang="en-US" sz="2600" dirty="0" smtClean="0"/>
              <a:t>Eyelid rotates on central axis</a:t>
            </a:r>
          </a:p>
          <a:p>
            <a:r>
              <a:rPr lang="en-US" sz="2600" dirty="0" smtClean="0"/>
              <a:t>Inflated balloon catheter rotates eyelid</a:t>
            </a:r>
          </a:p>
          <a:p>
            <a:r>
              <a:rPr lang="en-US" sz="2600" dirty="0" smtClean="0"/>
              <a:t>Manually powered with an air bulb</a:t>
            </a:r>
          </a:p>
          <a:p>
            <a:r>
              <a:rPr lang="en-US" sz="2600" dirty="0" smtClean="0"/>
              <a:t>Counterweight opens eyelid </a:t>
            </a:r>
          </a:p>
          <a:p>
            <a:pPr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7010400" y="4648200"/>
            <a:ext cx="21336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20895" y="1234622"/>
            <a:ext cx="25123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110288" y="4176712"/>
            <a:ext cx="23431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5257800" y="838200"/>
            <a:ext cx="3733800" cy="2819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57800" y="3886200"/>
            <a:ext cx="3733800" cy="2743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7976" y="74294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390048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48440" y="5595944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1.1cm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H="1">
            <a:off x="6781800" y="5791200"/>
            <a:ext cx="990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8109746" y="52959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458200" y="5181600"/>
            <a:ext cx="304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343896" y="5181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cm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0" y="11430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Balloon</a:t>
            </a:r>
            <a:endParaRPr lang="en-US" sz="1600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 bwMode="auto">
          <a:xfrm rot="16200000" flipH="1">
            <a:off x="5769977" y="1502777"/>
            <a:ext cx="423446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629400" y="4419600"/>
            <a:ext cx="2514600" cy="243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algn="ctr" eaLnBrk="1" hangingPunct="1"/>
            <a:r>
              <a:rPr lang="es-MX" sz="3600" dirty="0" err="1" smtClean="0"/>
              <a:t>Design</a:t>
            </a:r>
            <a:r>
              <a:rPr lang="es-MX" sz="3600" dirty="0" smtClean="0"/>
              <a:t> </a:t>
            </a:r>
            <a:r>
              <a:rPr lang="es-MX" sz="3600" dirty="0" err="1" smtClean="0"/>
              <a:t>Matrix</a:t>
            </a:r>
            <a:endParaRPr lang="es-MX" sz="36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990600"/>
          <a:ext cx="8059580" cy="5282583"/>
        </p:xfrm>
        <a:graphic>
          <a:graphicData uri="http://schemas.openxmlformats.org/drawingml/2006/table">
            <a:tbl>
              <a:tblPr/>
              <a:tblGrid>
                <a:gridCol w="1807702"/>
                <a:gridCol w="731766"/>
                <a:gridCol w="1405905"/>
                <a:gridCol w="140027"/>
                <a:gridCol w="1703219"/>
                <a:gridCol w="2270961"/>
              </a:tblGrid>
              <a:tr h="784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Criteria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Weight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Pneumatic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Wind-Up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Push Solenoid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0000"/>
                    </a:solidFill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Feasibility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Size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Reproducible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Safety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Risk of Failure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16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Appearance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endParaRPr lang="en-US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14.30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11.90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12.45</a:t>
                      </a: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286" marR="36286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</p:spPr>
        <p:txBody>
          <a:bodyPr/>
          <a:lstStyle/>
          <a:p>
            <a:pPr algn="ctr"/>
            <a:r>
              <a:rPr lang="es-MX" sz="3600" dirty="0" smtClean="0"/>
              <a:t>Final </a:t>
            </a:r>
            <a:r>
              <a:rPr lang="es-MX" sz="3600" dirty="0" err="1" smtClean="0"/>
              <a:t>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6096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Open failure mode</a:t>
            </a:r>
          </a:p>
          <a:p>
            <a:r>
              <a:rPr lang="en-US" sz="2800" dirty="0" smtClean="0"/>
              <a:t>Eye glasses conceal air tube</a:t>
            </a:r>
          </a:p>
          <a:p>
            <a:endParaRPr lang="en-US" sz="2800" dirty="0" smtClean="0"/>
          </a:p>
          <a:p>
            <a:pPr>
              <a:buNone/>
            </a:pPr>
            <a:endParaRPr lang="en-US" sz="5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10400" y="4648200"/>
            <a:ext cx="21336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53396" y="4194975"/>
            <a:ext cx="1988326" cy="180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7760" y="3352800"/>
            <a:ext cx="110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552181" y="4042340"/>
            <a:ext cx="2032325" cy="218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253160" y="3886200"/>
            <a:ext cx="2667000" cy="2209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3884" y="3420216"/>
            <a:ext cx="118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474988" y="3965522"/>
            <a:ext cx="214640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 bwMode="auto">
          <a:xfrm>
            <a:off x="3352800" y="3886200"/>
            <a:ext cx="2514600" cy="223134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5760" y="3886200"/>
            <a:ext cx="2667000" cy="223134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8560" y="3352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>
            <a:off x="157954" y="6477000"/>
            <a:ext cx="456406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81000" y="6477000"/>
            <a:ext cx="85344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8687594" y="6533358"/>
            <a:ext cx="456406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962400" y="6272216"/>
            <a:ext cx="1447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300 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685800"/>
            <a:ext cx="9906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Future Work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Finalize Retraction Mechanism</a:t>
            </a:r>
          </a:p>
          <a:p>
            <a:endParaRPr lang="en-US" dirty="0" smtClean="0"/>
          </a:p>
          <a:p>
            <a:r>
              <a:rPr lang="en-US" dirty="0" smtClean="0"/>
              <a:t>Testing</a:t>
            </a:r>
            <a:endParaRPr lang="en-US" b="1" dirty="0" smtClean="0"/>
          </a:p>
          <a:p>
            <a:pPr lvl="1"/>
            <a:r>
              <a:rPr lang="en-US" dirty="0" smtClean="0"/>
              <a:t>Large-scale proof of concept</a:t>
            </a:r>
          </a:p>
          <a:p>
            <a:pPr lvl="1"/>
            <a:r>
              <a:rPr lang="en-US" dirty="0" smtClean="0"/>
              <a:t>Force-weight –retraction balance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Fabrication</a:t>
            </a:r>
          </a:p>
          <a:p>
            <a:pPr lvl="1"/>
            <a:r>
              <a:rPr lang="en-US" dirty="0" smtClean="0"/>
              <a:t>Minimize catheter size</a:t>
            </a:r>
          </a:p>
          <a:p>
            <a:pPr lvl="1"/>
            <a:r>
              <a:rPr lang="en-US" dirty="0" smtClean="0"/>
              <a:t>Minimize deflation time</a:t>
            </a:r>
          </a:p>
          <a:p>
            <a:pPr lvl="1"/>
            <a:r>
              <a:rPr lang="en-US" dirty="0" smtClean="0"/>
              <a:t>Maximize force exerted upon expansion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5334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References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3810000"/>
          </a:xfrm>
        </p:spPr>
        <p:txBody>
          <a:bodyPr/>
          <a:lstStyle/>
          <a:p>
            <a:r>
              <a:rPr lang="en-US" sz="1800" dirty="0" err="1" smtClean="0"/>
              <a:t>M.Honda</a:t>
            </a:r>
            <a:r>
              <a:rPr lang="en-US" sz="1800" dirty="0" smtClean="0"/>
              <a:t>, </a:t>
            </a:r>
            <a:r>
              <a:rPr lang="en-US" sz="1800" dirty="0" err="1" smtClean="0"/>
              <a:t>A.Niimi</a:t>
            </a:r>
            <a:r>
              <a:rPr lang="en-US" sz="1800" dirty="0" smtClean="0"/>
              <a:t>, </a:t>
            </a:r>
            <a:r>
              <a:rPr lang="en-US" sz="1800" dirty="0" err="1" smtClean="0"/>
              <a:t>M.Ueda“New</a:t>
            </a:r>
            <a:r>
              <a:rPr lang="en-US" sz="1800" dirty="0" smtClean="0"/>
              <a:t> Orbital Prosthesis With a Blinking Eyelid: Report of a Case” </a:t>
            </a:r>
            <a:r>
              <a:rPr lang="en-US" sz="1800" i="1" dirty="0" smtClean="0"/>
              <a:t>Journal of Oral and Maxillofacial Surgery</a:t>
            </a:r>
            <a:r>
              <a:rPr lang="en-US" sz="1800" dirty="0" smtClean="0"/>
              <a:t>, Volume 57, Issue 6, Pages 730-733</a:t>
            </a:r>
          </a:p>
          <a:p>
            <a:r>
              <a:rPr lang="en-US" sz="1800" dirty="0" smtClean="0"/>
              <a:t>http://www.sciencedirect.com.ezproxy.library.wisc.edu/science?_ob=MImg&amp;_imagekey=B6WKF-4CRR5T0-F0-1&amp;_cdi=6905&amp;_user=443835&amp;_orig=search&amp;_coverDate=06%2F30%2F1999&amp;_sk=999429993&amp;view=c&amp;wchp=dGLzVlz-zSkzk&amp;md5=3031db4f5557f4f0e54f082b1d6f4444&amp;ie=/sdarticle.pdf</a:t>
            </a:r>
          </a:p>
          <a:p>
            <a:r>
              <a:rPr lang="en-US" sz="1800" dirty="0" smtClean="0"/>
              <a:t>http://www.freepatentsonline.com/20020049023.pdf</a:t>
            </a:r>
          </a:p>
          <a:p>
            <a:r>
              <a:rPr lang="en-US" sz="1800" dirty="0" smtClean="0"/>
              <a:t>http://www.medicalartprosthetics.com/content.php?page=galleries&amp;gallery=orbital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900104"/>
            <a:ext cx="9144000" cy="175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dirty="0" smtClean="0"/>
              <a:t>Questions?</a:t>
            </a:r>
          </a:p>
        </p:txBody>
      </p:sp>
      <p:pic>
        <p:nvPicPr>
          <p:cNvPr id="7172" name="Picture 4" descr="team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57400"/>
            <a:ext cx="5181600" cy="3886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Points of Interest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4267200" cy="495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Client Information</a:t>
            </a:r>
          </a:p>
          <a:p>
            <a:pPr eaLnBrk="1" hangingPunct="1"/>
            <a:r>
              <a:rPr lang="en-US" sz="2400" dirty="0" smtClean="0"/>
              <a:t>Background</a:t>
            </a:r>
          </a:p>
          <a:p>
            <a:pPr eaLnBrk="1" hangingPunct="1"/>
            <a:r>
              <a:rPr lang="en-US" sz="2400" dirty="0" smtClean="0"/>
              <a:t>Problem Statement</a:t>
            </a:r>
          </a:p>
          <a:p>
            <a:pPr eaLnBrk="1" hangingPunct="1"/>
            <a:r>
              <a:rPr lang="en-US" sz="2400" dirty="0" smtClean="0"/>
              <a:t>Design Criteria</a:t>
            </a:r>
          </a:p>
          <a:p>
            <a:pPr eaLnBrk="1" hangingPunct="1"/>
            <a:r>
              <a:rPr lang="en-US" sz="2400" dirty="0" smtClean="0"/>
              <a:t>Competition</a:t>
            </a:r>
          </a:p>
          <a:p>
            <a:pPr eaLnBrk="1" hangingPunct="1"/>
            <a:r>
              <a:rPr lang="en-US" sz="2400" dirty="0" smtClean="0"/>
              <a:t>Design Alternatives</a:t>
            </a:r>
          </a:p>
          <a:p>
            <a:pPr eaLnBrk="1" hangingPunct="1"/>
            <a:r>
              <a:rPr lang="en-US" sz="2400" dirty="0" smtClean="0"/>
              <a:t>Final Design</a:t>
            </a:r>
          </a:p>
          <a:p>
            <a:pPr eaLnBrk="1" hangingPunct="1"/>
            <a:r>
              <a:rPr lang="en-US" sz="2400" dirty="0" smtClean="0"/>
              <a:t>Future Work</a:t>
            </a:r>
          </a:p>
          <a:p>
            <a:pPr eaLnBrk="1" hangingPunct="1"/>
            <a:r>
              <a:rPr lang="en-US" sz="2400" dirty="0" smtClean="0"/>
              <a:t>Questions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9938" name="Picture 2" descr="http://www.phac-aspc.gc.ca/seniors-aines/pubs/info_sheets/vision_care/index.ht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133600"/>
            <a:ext cx="3198813" cy="227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010400" y="4724400"/>
            <a:ext cx="21336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8608" y="11430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 Art Prosthetics Clinic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Prosthetic ears, noses, eyes, fingers, hands, etc.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Provide most life-like restoration as possible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Client Information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480537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http://www.medicalartprosthetics.com/content.php?page=prostheses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4512666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Background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US" sz="2400" dirty="0" smtClean="0"/>
              <a:t>Many causes for eye loss</a:t>
            </a:r>
          </a:p>
          <a:p>
            <a:r>
              <a:rPr lang="en-US" sz="2400" dirty="0" smtClean="0"/>
              <a:t>Orbital prosthetics give a more natural appearance</a:t>
            </a:r>
          </a:p>
          <a:p>
            <a:r>
              <a:rPr lang="en-US" sz="2400" dirty="0" smtClean="0"/>
              <a:t>Prosthetics do not blink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971800"/>
            <a:ext cx="5957803" cy="2301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828800" y="5410200"/>
            <a:ext cx="5029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http://www.medicalartprosthetics.com/content.php?page=prostheses&amp;sec=orbital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Problem Statement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029200" cy="4343400"/>
          </a:xfrm>
        </p:spPr>
        <p:txBody>
          <a:bodyPr/>
          <a:lstStyle/>
          <a:p>
            <a:r>
              <a:rPr lang="en-US" dirty="0" smtClean="0"/>
              <a:t>Orbital prosthesis that blinks on command</a:t>
            </a:r>
          </a:p>
          <a:p>
            <a:pPr lvl="1"/>
            <a:r>
              <a:rPr lang="en-US" dirty="0" smtClean="0"/>
              <a:t>Blinks reliably </a:t>
            </a:r>
          </a:p>
          <a:p>
            <a:pPr lvl="1"/>
            <a:r>
              <a:rPr lang="en-US" dirty="0" smtClean="0"/>
              <a:t>Primarily self-contained</a:t>
            </a:r>
          </a:p>
          <a:p>
            <a:pPr lvl="1"/>
            <a:r>
              <a:rPr lang="en-US" dirty="0" smtClean="0"/>
              <a:t>External controller</a:t>
            </a:r>
          </a:p>
          <a:p>
            <a:pPr lvl="1"/>
            <a:r>
              <a:rPr lang="en-US" dirty="0" smtClean="0"/>
              <a:t>Natural appearance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752600"/>
            <a:ext cx="3352800" cy="2856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410200" y="4605336"/>
            <a:ext cx="3276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http://www.medicalartprosthetics.com/content.php?page=prostheses&amp;sec=orbital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Design Criteria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4267200"/>
          </a:xfrm>
        </p:spPr>
        <p:txBody>
          <a:bodyPr/>
          <a:lstStyle/>
          <a:p>
            <a:r>
              <a:rPr lang="en-US" sz="2800" dirty="0" smtClean="0"/>
              <a:t>Blinks reliably on command</a:t>
            </a:r>
          </a:p>
          <a:p>
            <a:r>
              <a:rPr lang="en-US" sz="2800" dirty="0" smtClean="0"/>
              <a:t>Contained in 5.5 cm</a:t>
            </a:r>
            <a:r>
              <a:rPr lang="en-US" sz="2800" baseline="30000" dirty="0" smtClean="0"/>
              <a:t>3</a:t>
            </a:r>
            <a:endParaRPr lang="en-US" sz="2800" dirty="0" smtClean="0"/>
          </a:p>
          <a:p>
            <a:r>
              <a:rPr lang="en-US" sz="2800" dirty="0" smtClean="0"/>
              <a:t>Weigh &lt;45 g</a:t>
            </a:r>
          </a:p>
          <a:p>
            <a:r>
              <a:rPr lang="en-US" sz="2800" dirty="0" smtClean="0"/>
              <a:t>No detrimental health effects</a:t>
            </a:r>
          </a:p>
          <a:p>
            <a:r>
              <a:rPr lang="en-US" sz="2800" dirty="0" smtClean="0"/>
              <a:t>Maintained easily</a:t>
            </a:r>
          </a:p>
          <a:p>
            <a:pPr eaLnBrk="1" hangingPunct="1"/>
            <a:r>
              <a:rPr lang="en-US" sz="2800" dirty="0" smtClean="0"/>
              <a:t>$500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5334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 Competition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4419600"/>
            <a:ext cx="1981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http://www.sciencedirect.com.ezproxy.</a:t>
            </a:r>
            <a:endParaRPr lang="en-US" sz="1100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124200" y="435292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/>
              <a:t>http://www.freepatentsonline.com/20020049023.pdf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06680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+mn-lt"/>
              </a:rPr>
              <a:t>Electromagnetic Activator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1066800"/>
            <a:ext cx="2590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+mn-lt"/>
              </a:rPr>
              <a:t>Doll’s Eyelid</a:t>
            </a:r>
          </a:p>
          <a:p>
            <a:pPr algn="ctr">
              <a:defRPr/>
            </a:pPr>
            <a:r>
              <a:rPr lang="en-US" sz="1600" dirty="0" smtClean="0">
                <a:latin typeface="+mn-lt"/>
              </a:rPr>
              <a:t>US Patent 20020049023</a:t>
            </a:r>
            <a:endParaRPr lang="en-US" sz="1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2438400" cy="239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6552" y="2209150"/>
            <a:ext cx="3143248" cy="2039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1" name="Picture 3" descr="Prosthetic Eye, Prosthetic Eyes 1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133600"/>
            <a:ext cx="2743705" cy="2066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248400" y="4343400"/>
            <a:ext cx="259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/>
              <a:t>http://www.medicalartprosthetics.com/content.php?page=galleries&amp;gallery=orbital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1066800"/>
            <a:ext cx="2590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+mn-lt"/>
              </a:rPr>
              <a:t>Non-Blinking Prosthesis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 bwMode="auto">
          <a:xfrm rot="5400000">
            <a:off x="229394" y="5638006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19136" y="5410200"/>
            <a:ext cx="381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Mechanical Wind-Up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702172" y="1600200"/>
            <a:ext cx="4356100" cy="38100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User winds mechanism</a:t>
            </a:r>
          </a:p>
          <a:p>
            <a:pPr eaLnBrk="1" hangingPunct="1"/>
            <a:r>
              <a:rPr lang="en-US" sz="2600" dirty="0" smtClean="0"/>
              <a:t>Blink controller releases one gear at a time</a:t>
            </a:r>
          </a:p>
          <a:p>
            <a:pPr eaLnBrk="1" hangingPunct="1"/>
            <a:r>
              <a:rPr lang="en-US" sz="2600" dirty="0" smtClean="0"/>
              <a:t>Spring provides quick retraction of lid</a:t>
            </a:r>
          </a:p>
          <a:p>
            <a:pPr eaLnBrk="1" hangingPunct="1"/>
            <a:r>
              <a:rPr lang="en-US" sz="2600" dirty="0" smtClean="0"/>
              <a:t>Limited blinks per insertion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20" y="4091000"/>
            <a:ext cx="2667000" cy="290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36" y="1062040"/>
            <a:ext cx="2667000" cy="28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609600" y="857248"/>
            <a:ext cx="3581400" cy="28765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3843344"/>
            <a:ext cx="3581400" cy="297179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1168" y="838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3886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38528" y="180497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Gear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2895600" y="1981200"/>
            <a:ext cx="609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6" idx="1"/>
          </p:cNvCxnSpPr>
          <p:nvPr/>
        </p:nvCxnSpPr>
        <p:spPr bwMode="auto">
          <a:xfrm rot="10800000" flipV="1">
            <a:off x="2743200" y="1312276"/>
            <a:ext cx="457200" cy="2117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00400" y="1143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Spring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438536" y="322897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Shell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16200000" flipV="1">
            <a:off x="3314700" y="300990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14360" y="54102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cm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0" y="5943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1.1cm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1943100" y="621030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010400" y="4667248"/>
            <a:ext cx="2133600" cy="22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Push Solenoid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419600" cy="3733800"/>
          </a:xfrm>
        </p:spPr>
        <p:txBody>
          <a:bodyPr/>
          <a:lstStyle/>
          <a:p>
            <a:r>
              <a:rPr lang="en-US" sz="2400" dirty="0" smtClean="0"/>
              <a:t>Eyelid rotates on central axis</a:t>
            </a:r>
          </a:p>
          <a:p>
            <a:r>
              <a:rPr lang="en-US" sz="2400" dirty="0" smtClean="0"/>
              <a:t>Tubular, push type solenoid rotates eyelid</a:t>
            </a:r>
          </a:p>
          <a:p>
            <a:r>
              <a:rPr lang="en-US" sz="2400" dirty="0" smtClean="0"/>
              <a:t>Eyelid “closed” when solenoid powered on</a:t>
            </a:r>
          </a:p>
          <a:p>
            <a:r>
              <a:rPr lang="en-US" sz="2400" dirty="0" smtClean="0"/>
              <a:t>Counterweight opens eyelid</a:t>
            </a:r>
          </a:p>
          <a:p>
            <a:r>
              <a:rPr lang="en-US" sz="2400" dirty="0" smtClean="0"/>
              <a:t>Battery powered with on/off switch</a:t>
            </a:r>
          </a:p>
          <a:p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296" y="1023936"/>
            <a:ext cx="2835771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86248"/>
            <a:ext cx="2705624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14864" y="2895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Solenoid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505696" y="33432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Counterweight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562600" y="2895600"/>
            <a:ext cx="533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rot="10800000" flipV="1">
            <a:off x="6934200" y="3512548"/>
            <a:ext cx="571496" cy="688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024440" y="323849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Power Supply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5715000" y="3352800"/>
            <a:ext cx="4572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4648200" y="838200"/>
            <a:ext cx="4343400" cy="2971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32" y="81438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4643432" y="3886200"/>
            <a:ext cx="4343400" cy="28765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385285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4685506" y="52959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876800" y="5181600"/>
            <a:ext cx="68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881560" y="5181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cm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086600" y="5029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1.1cm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6858000" y="4573588"/>
            <a:ext cx="838200" cy="8366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dsemester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Midsemester Power Point</Template>
  <TotalTime>323</TotalTime>
  <Words>414</Words>
  <Application>Microsoft Office PowerPoint</Application>
  <PresentationFormat>On-screen Show (4:3)</PresentationFormat>
  <Paragraphs>174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Midsemester Power Point</vt:lpstr>
      <vt:lpstr>Blinking Orbital Prosthesis </vt:lpstr>
      <vt:lpstr>Points of Interest</vt:lpstr>
      <vt:lpstr>Slide 3</vt:lpstr>
      <vt:lpstr>Background</vt:lpstr>
      <vt:lpstr>Problem Statement</vt:lpstr>
      <vt:lpstr>Design Criteria</vt:lpstr>
      <vt:lpstr> Competition</vt:lpstr>
      <vt:lpstr>Mechanical Wind-Up</vt:lpstr>
      <vt:lpstr>Push Solenoid</vt:lpstr>
      <vt:lpstr>Pneumatic</vt:lpstr>
      <vt:lpstr>Design Matrix</vt:lpstr>
      <vt:lpstr>Final Design</vt:lpstr>
      <vt:lpstr>Future Work</vt:lpstr>
      <vt:lpstr>References</vt:lpstr>
      <vt:lpstr>Slide 15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Blinking Orbital Prosthesis </dc:title>
  <dc:creator> Michelle T</dc:creator>
  <cp:lastModifiedBy>Bryan</cp:lastModifiedBy>
  <cp:revision>21</cp:revision>
  <dcterms:created xsi:type="dcterms:W3CDTF">2009-10-10T03:33:36Z</dcterms:created>
  <dcterms:modified xsi:type="dcterms:W3CDTF">2009-10-16T05:42:54Z</dcterms:modified>
</cp:coreProperties>
</file>