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0" r:id="rId3"/>
    <p:sldId id="262" r:id="rId4"/>
    <p:sldId id="266" r:id="rId5"/>
    <p:sldId id="269" r:id="rId6"/>
    <p:sldId id="256" r:id="rId7"/>
    <p:sldId id="257" r:id="rId8"/>
    <p:sldId id="258" r:id="rId9"/>
    <p:sldId id="259" r:id="rId10"/>
    <p:sldId id="264" r:id="rId11"/>
    <p:sldId id="263" r:id="rId12"/>
    <p:sldId id="268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0000" autoAdjust="0"/>
  </p:normalViewPr>
  <p:slideViewPr>
    <p:cSldViewPr>
      <p:cViewPr>
        <p:scale>
          <a:sx n="50" d="100"/>
          <a:sy n="50" d="100"/>
        </p:scale>
        <p:origin x="-177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6C6A1-AEF9-4A42-B28D-462C6F245AFD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1F9F6-026A-4FE0-9D7A-4FA350CF7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08A3-FA32-4B39-B50A-2B393934527D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655D8-203E-448B-985B-34A6FA281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55D8-203E-448B-985B-34A6FA2810B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918564-7068-4A02-A05B-E13C7C422C79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D39D21-F2E7-4604-9681-A805F014FF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EWH Project: Liquid Medication Delivery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smtClean="0"/>
              <a:t>Allison McArton</a:t>
            </a:r>
          </a:p>
          <a:p>
            <a:r>
              <a:rPr lang="en-US" dirty="0" err="1" smtClean="0"/>
              <a:t>Angwei</a:t>
            </a:r>
            <a:r>
              <a:rPr lang="en-US" dirty="0" smtClean="0"/>
              <a:t> Law</a:t>
            </a:r>
          </a:p>
          <a:p>
            <a:r>
              <a:rPr lang="en-US" dirty="0" smtClean="0"/>
              <a:t>Jonathan Meyer</a:t>
            </a:r>
          </a:p>
          <a:p>
            <a:r>
              <a:rPr lang="en-US" dirty="0" smtClean="0"/>
              <a:t>Grant Smith</a:t>
            </a:r>
          </a:p>
          <a:p>
            <a:r>
              <a:rPr lang="en-US" dirty="0" smtClean="0"/>
              <a:t>Padraic Casserly</a:t>
            </a:r>
          </a:p>
          <a:p>
            <a:endParaRPr lang="en-US" dirty="0" smtClean="0"/>
          </a:p>
          <a:p>
            <a:r>
              <a:rPr lang="en-US" dirty="0" smtClean="0"/>
              <a:t>Advisor: Dr. John G. Webster, Ph.D.</a:t>
            </a:r>
          </a:p>
          <a:p>
            <a:r>
              <a:rPr lang="en-US" dirty="0" smtClean="0"/>
              <a:t>Client: Engineering World Health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Matrix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904999"/>
          <a:ext cx="8610600" cy="419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394"/>
                <a:gridCol w="1388807"/>
                <a:gridCol w="1396999"/>
                <a:gridCol w="1371600"/>
                <a:gridCol w="1524000"/>
                <a:gridCol w="1447800"/>
              </a:tblGrid>
              <a:tr h="993714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(out</a:t>
                      </a:r>
                      <a:r>
                        <a:rPr lang="en-US" baseline="0" dirty="0" smtClean="0"/>
                        <a:t> of 35)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(out of  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(out of 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Ease of Use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(out</a:t>
                      </a:r>
                      <a:r>
                        <a:rPr lang="en-US" baseline="0" dirty="0" smtClean="0"/>
                        <a:t> of 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(out of 100)</a:t>
                      </a:r>
                      <a:endParaRPr lang="en-US" dirty="0"/>
                    </a:p>
                  </a:txBody>
                  <a:tcPr/>
                </a:tc>
              </a:tr>
              <a:tr h="932542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 Syringe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62</a:t>
                      </a:r>
                      <a:endParaRPr lang="en-US" sz="2000" b="1" dirty="0"/>
                    </a:p>
                  </a:txBody>
                  <a:tcPr/>
                </a:tc>
              </a:tr>
              <a:tr h="932542">
                <a:tc>
                  <a:txBody>
                    <a:bodyPr/>
                    <a:lstStyle/>
                    <a:p>
                      <a:r>
                        <a:rPr lang="en-US" dirty="0" smtClean="0"/>
                        <a:t>Straw</a:t>
                      </a:r>
                      <a:r>
                        <a:rPr lang="en-US" baseline="0" dirty="0" smtClean="0"/>
                        <a:t>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83</a:t>
                      </a:r>
                      <a:endParaRPr lang="en-US" sz="2000" b="1" dirty="0"/>
                    </a:p>
                  </a:txBody>
                  <a:tcPr/>
                </a:tc>
              </a:tr>
              <a:tr h="1332203">
                <a:tc>
                  <a:txBody>
                    <a:bodyPr/>
                    <a:lstStyle/>
                    <a:p>
                      <a:r>
                        <a:rPr lang="en-US" dirty="0" smtClean="0"/>
                        <a:t>Two One-Way Valves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90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Purchase materials and construct prototype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Procure or synthesize appropriate medication analog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 device for accuracy and reliability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valves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necessary modifications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Submit to EWH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uiExpand="1" build="p"/>
      <p:bldP spid="4" grpId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Dr. Webster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Engineering World Health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Justin Cooper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Malkin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Previous Design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317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Engineering World Health (2009). “</a:t>
            </a:r>
            <a:r>
              <a:rPr lang="en-US" sz="2000" dirty="0" smtClean="0"/>
              <a:t>Engineering World Health: Senior Design Projects That Matter.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Engineering World Health.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Accessed Oct. 15, 2009, at &lt;http://216.92.64.45/uploads/docs//09-10_EWH_Projects_that_Matter.pdf&gt;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Feest, A., Maharaj, V., Mogen, B., Cira, N. 2008. “Final Report.” Accessed Nov. 19, 2009, at &lt;http://homepages.cae.wisc.edu/~bme300/ewh_f08/secure/reports/ Final_Paper.pdf&gt;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2.1 million children are affected by HIV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Boehring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Ingelheim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developed anti-transmission drug: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nevirapine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Packets of  the drug are given to expectant HIV+ mothers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Pharmacies need a way to accurately dispense the medication into packets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Liquid medication bottle-top dispenser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Sterilely deliver fixed doses of liquid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nevirapine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into foil packages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uiExpand="1" build="p"/>
      <p:bldP spid="6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Dispense 0.6mL (± 0.05mL) of medicine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Accurately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deliver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doses; operable for 6 months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Seal medicine bottle and prevent contamination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Cost less than $2.00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91000" cy="3931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Based on fluid resistance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 precise manufacturing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tested with viscous fluid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838200"/>
            <a:ext cx="320992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95800" y="609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(Feest, Maharaj, Mogen, Cira, 2008)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05800" cy="116205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Design 1: Horizontal Syringe</a:t>
            </a:r>
            <a:endParaRPr lang="en-US" sz="5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t="-45847" b="-45847"/>
          <a:stretch>
            <a:fillRect/>
          </a:stretch>
        </p:blipFill>
        <p:spPr bwMode="auto">
          <a:xfrm>
            <a:off x="-533400" y="1542458"/>
            <a:ext cx="7391400" cy="661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8600" y="3200400"/>
            <a:ext cx="7370763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2895600"/>
            <a:ext cx="6627813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524000"/>
            <a:ext cx="678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67640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3352" y="1969532"/>
            <a:ext cx="3517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flip upside down to use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manufacturing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Viscous liquid may reduce accuracy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1828800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to sterilize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9" grpId="0"/>
      <p:bldP spid="9" grpId="1"/>
      <p:bldP spid="11" grpId="0"/>
      <p:bldP spid="11" grpId="1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96200" cy="116205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Design 2: The Straw Design</a:t>
            </a:r>
            <a:endParaRPr lang="en-US" sz="5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7779" y="1981200"/>
            <a:ext cx="2877421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362200"/>
            <a:ext cx="288543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590800"/>
            <a:ext cx="3589094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" y="1981200"/>
            <a:ext cx="678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848" y="4050268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343400"/>
            <a:ext cx="2409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Multi-step process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manufacturing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Sterility concerns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286000"/>
            <a:ext cx="2736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Accurate and reliable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Minimal viscosity concerns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4343400"/>
            <a:ext cx="678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5878" y="4355068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648200"/>
            <a:ext cx="232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to manufacture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964668"/>
            <a:ext cx="248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of viscosity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5334000"/>
            <a:ext cx="386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simplified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local manufacture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5830" y="4648200"/>
            <a:ext cx="249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Valves may be expensive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2590800" y="2590800"/>
            <a:ext cx="1295400" cy="1828800"/>
            <a:chOff x="2590800" y="2590800"/>
            <a:chExt cx="1295400" cy="1828800"/>
          </a:xfrm>
        </p:grpSpPr>
        <p:sp>
          <p:nvSpPr>
            <p:cNvPr id="13" name="Rounded Rectangle 12"/>
            <p:cNvSpPr/>
            <p:nvPr/>
          </p:nvSpPr>
          <p:spPr>
            <a:xfrm>
              <a:off x="2590800" y="2876550"/>
              <a:ext cx="1295400" cy="1543050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95600" y="2590800"/>
              <a:ext cx="685800" cy="304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55"/>
          <p:cNvGrpSpPr/>
          <p:nvPr/>
        </p:nvGrpSpPr>
        <p:grpSpPr>
          <a:xfrm>
            <a:off x="3124200" y="2131297"/>
            <a:ext cx="1447800" cy="2135903"/>
            <a:chOff x="3124200" y="2131297"/>
            <a:chExt cx="1447800" cy="2135903"/>
          </a:xfrm>
        </p:grpSpPr>
        <p:grpSp>
          <p:nvGrpSpPr>
            <p:cNvPr id="11" name="Group 54"/>
            <p:cNvGrpSpPr/>
            <p:nvPr/>
          </p:nvGrpSpPr>
          <p:grpSpPr>
            <a:xfrm>
              <a:off x="3124200" y="2133600"/>
              <a:ext cx="1447800" cy="2133600"/>
              <a:chOff x="3124200" y="2133600"/>
              <a:chExt cx="1447800" cy="2133600"/>
            </a:xfrm>
          </p:grpSpPr>
          <p:sp>
            <p:nvSpPr>
              <p:cNvPr id="31" name="U-Turn Arrow 30"/>
              <p:cNvSpPr/>
              <p:nvPr/>
            </p:nvSpPr>
            <p:spPr>
              <a:xfrm>
                <a:off x="3124200" y="2133600"/>
                <a:ext cx="1447800" cy="2133600"/>
              </a:xfrm>
              <a:prstGeom prst="uturnArrow">
                <a:avLst>
                  <a:gd name="adj1" fmla="val 10589"/>
                  <a:gd name="adj2" fmla="val 10119"/>
                  <a:gd name="adj3" fmla="val 0"/>
                  <a:gd name="adj4" fmla="val 44536"/>
                  <a:gd name="adj5" fmla="val 27669"/>
                </a:avLst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4293559">
                <a:off x="3443264" y="2149312"/>
                <a:ext cx="228600" cy="200204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 rot="17095018">
              <a:off x="3942083" y="2145495"/>
              <a:ext cx="228600" cy="200204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52"/>
          <p:cNvGrpSpPr/>
          <p:nvPr/>
        </p:nvGrpSpPr>
        <p:grpSpPr>
          <a:xfrm>
            <a:off x="3657600" y="1219200"/>
            <a:ext cx="228600" cy="914400"/>
            <a:chOff x="3657600" y="1219200"/>
            <a:chExt cx="228600" cy="914400"/>
          </a:xfrm>
        </p:grpSpPr>
        <p:sp>
          <p:nvSpPr>
            <p:cNvPr id="46" name="Rectangle 45"/>
            <p:cNvSpPr/>
            <p:nvPr/>
          </p:nvSpPr>
          <p:spPr>
            <a:xfrm>
              <a:off x="3657600" y="1219200"/>
              <a:ext cx="228600" cy="8382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733800" y="2057400"/>
              <a:ext cx="76200" cy="762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Oval 39"/>
          <p:cNvSpPr/>
          <p:nvPr/>
        </p:nvSpPr>
        <p:spPr>
          <a:xfrm flipV="1">
            <a:off x="3505200" y="2209800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V="1">
            <a:off x="4038600" y="2209800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50"/>
          <p:cNvGrpSpPr/>
          <p:nvPr/>
        </p:nvGrpSpPr>
        <p:grpSpPr>
          <a:xfrm>
            <a:off x="3581400" y="1219200"/>
            <a:ext cx="381000" cy="838204"/>
            <a:chOff x="4495800" y="1219196"/>
            <a:chExt cx="381000" cy="838204"/>
          </a:xfrm>
          <a:solidFill>
            <a:schemeClr val="accent1">
              <a:lumMod val="75000"/>
            </a:schemeClr>
          </a:solidFill>
        </p:grpSpPr>
        <p:sp>
          <p:nvSpPr>
            <p:cNvPr id="47" name="Rectangle 46"/>
            <p:cNvSpPr/>
            <p:nvPr/>
          </p:nvSpPr>
          <p:spPr>
            <a:xfrm>
              <a:off x="4648200" y="1219200"/>
              <a:ext cx="76200" cy="8382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flipV="1">
              <a:off x="4495800" y="1219196"/>
              <a:ext cx="381000" cy="45719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flipV="1">
              <a:off x="4572000" y="2011681"/>
              <a:ext cx="228600" cy="45719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4343400" y="2667000"/>
            <a:ext cx="152400" cy="434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itle 4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780288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Design 3: Two One-way Valves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-0.1055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125 -0.0055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125 -0.0055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0556 L 0 -0.0055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0555 L 3.33333E-6 -3.33333E-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556 L -3.33333E-6 2.22222E-6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40" grpId="0" animBg="1"/>
      <p:bldP spid="40" grpId="1" animBg="1"/>
      <p:bldP spid="40" grpId="2" animBg="1"/>
      <p:bldP spid="40" grpId="3" animBg="1"/>
      <p:bldP spid="45" grpId="0" animBg="1"/>
      <p:bldP spid="45" grpId="1" animBg="1"/>
      <p:bldP spid="45" grpId="2" animBg="1"/>
      <p:bldP spid="45" grpId="3" animBg="1"/>
      <p:bldP spid="58" grpId="0" animBg="1"/>
      <p:bldP spid="58" grpId="1" animBg="1"/>
      <p:bldP spid="44" grpId="0"/>
      <p:bldP spid="4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400800" y="4191000"/>
            <a:ext cx="1981200" cy="1981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581400" y="4191000"/>
            <a:ext cx="1981200" cy="198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62000" y="4191000"/>
            <a:ext cx="1981200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0"/>
          <p:cNvGrpSpPr/>
          <p:nvPr/>
        </p:nvGrpSpPr>
        <p:grpSpPr>
          <a:xfrm>
            <a:off x="1255751" y="2895600"/>
            <a:ext cx="918902" cy="914400"/>
            <a:chOff x="1143000" y="2667000"/>
            <a:chExt cx="918902" cy="914400"/>
          </a:xfrm>
        </p:grpSpPr>
        <p:sp>
          <p:nvSpPr>
            <p:cNvPr id="11" name="Freeform 10"/>
            <p:cNvSpPr/>
            <p:nvPr/>
          </p:nvSpPr>
          <p:spPr>
            <a:xfrm>
              <a:off x="1216550" y="2790908"/>
              <a:ext cx="845352" cy="294198"/>
            </a:xfrm>
            <a:custGeom>
              <a:avLst/>
              <a:gdLst>
                <a:gd name="connsiteX0" fmla="*/ 15902 w 845352"/>
                <a:gd name="connsiteY0" fmla="*/ 0 h 294198"/>
                <a:gd name="connsiteX1" fmla="*/ 636104 w 845352"/>
                <a:gd name="connsiteY1" fmla="*/ 0 h 294198"/>
                <a:gd name="connsiteX2" fmla="*/ 636104 w 845352"/>
                <a:gd name="connsiteY2" fmla="*/ 0 h 294198"/>
                <a:gd name="connsiteX3" fmla="*/ 707666 w 845352"/>
                <a:gd name="connsiteY3" fmla="*/ 15902 h 294198"/>
                <a:gd name="connsiteX4" fmla="*/ 755373 w 845352"/>
                <a:gd name="connsiteY4" fmla="*/ 31805 h 294198"/>
                <a:gd name="connsiteX5" fmla="*/ 795130 w 845352"/>
                <a:gd name="connsiteY5" fmla="*/ 71562 h 294198"/>
                <a:gd name="connsiteX6" fmla="*/ 803081 w 845352"/>
                <a:gd name="connsiteY6" fmla="*/ 95415 h 294198"/>
                <a:gd name="connsiteX7" fmla="*/ 834887 w 845352"/>
                <a:gd name="connsiteY7" fmla="*/ 143123 h 294198"/>
                <a:gd name="connsiteX8" fmla="*/ 842838 w 845352"/>
                <a:gd name="connsiteY8" fmla="*/ 190831 h 294198"/>
                <a:gd name="connsiteX9" fmla="*/ 842838 w 845352"/>
                <a:gd name="connsiteY9" fmla="*/ 294198 h 294198"/>
                <a:gd name="connsiteX10" fmla="*/ 763325 w 845352"/>
                <a:gd name="connsiteY10" fmla="*/ 294198 h 294198"/>
                <a:gd name="connsiteX11" fmla="*/ 763325 w 845352"/>
                <a:gd name="connsiteY11" fmla="*/ 198782 h 294198"/>
                <a:gd name="connsiteX12" fmla="*/ 747422 w 845352"/>
                <a:gd name="connsiteY12" fmla="*/ 127221 h 294198"/>
                <a:gd name="connsiteX13" fmla="*/ 723568 w 845352"/>
                <a:gd name="connsiteY13" fmla="*/ 111318 h 294198"/>
                <a:gd name="connsiteX14" fmla="*/ 707666 w 845352"/>
                <a:gd name="connsiteY14" fmla="*/ 87464 h 294198"/>
                <a:gd name="connsiteX15" fmla="*/ 683812 w 845352"/>
                <a:gd name="connsiteY15" fmla="*/ 79513 h 294198"/>
                <a:gd name="connsiteX16" fmla="*/ 628153 w 845352"/>
                <a:gd name="connsiteY16" fmla="*/ 71562 h 294198"/>
                <a:gd name="connsiteX17" fmla="*/ 0 w 845352"/>
                <a:gd name="connsiteY17" fmla="*/ 71562 h 294198"/>
                <a:gd name="connsiteX18" fmla="*/ 15902 w 845352"/>
                <a:gd name="connsiteY18" fmla="*/ 0 h 29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45352" h="294198">
                  <a:moveTo>
                    <a:pt x="15902" y="0"/>
                  </a:moveTo>
                  <a:lnTo>
                    <a:pt x="636104" y="0"/>
                  </a:lnTo>
                  <a:lnTo>
                    <a:pt x="636104" y="0"/>
                  </a:lnTo>
                  <a:cubicBezTo>
                    <a:pt x="659958" y="5301"/>
                    <a:pt x="684055" y="9606"/>
                    <a:pt x="707666" y="15902"/>
                  </a:cubicBezTo>
                  <a:cubicBezTo>
                    <a:pt x="723863" y="20221"/>
                    <a:pt x="755373" y="31805"/>
                    <a:pt x="755373" y="31805"/>
                  </a:cubicBezTo>
                  <a:cubicBezTo>
                    <a:pt x="779227" y="47708"/>
                    <a:pt x="781878" y="45058"/>
                    <a:pt x="795130" y="71562"/>
                  </a:cubicBezTo>
                  <a:cubicBezTo>
                    <a:pt x="798878" y="79058"/>
                    <a:pt x="799011" y="88089"/>
                    <a:pt x="803081" y="95415"/>
                  </a:cubicBezTo>
                  <a:cubicBezTo>
                    <a:pt x="812363" y="112122"/>
                    <a:pt x="834887" y="143123"/>
                    <a:pt x="834887" y="143123"/>
                  </a:cubicBezTo>
                  <a:cubicBezTo>
                    <a:pt x="845352" y="174520"/>
                    <a:pt x="842838" y="158596"/>
                    <a:pt x="842838" y="190831"/>
                  </a:cubicBezTo>
                  <a:lnTo>
                    <a:pt x="842838" y="294198"/>
                  </a:lnTo>
                  <a:lnTo>
                    <a:pt x="763325" y="294198"/>
                  </a:lnTo>
                  <a:lnTo>
                    <a:pt x="763325" y="198782"/>
                  </a:lnTo>
                  <a:cubicBezTo>
                    <a:pt x="758024" y="174928"/>
                    <a:pt x="757534" y="149466"/>
                    <a:pt x="747422" y="127221"/>
                  </a:cubicBezTo>
                  <a:cubicBezTo>
                    <a:pt x="743467" y="118521"/>
                    <a:pt x="730325" y="118075"/>
                    <a:pt x="723568" y="111318"/>
                  </a:cubicBezTo>
                  <a:cubicBezTo>
                    <a:pt x="716811" y="104561"/>
                    <a:pt x="715128" y="93434"/>
                    <a:pt x="707666" y="87464"/>
                  </a:cubicBezTo>
                  <a:cubicBezTo>
                    <a:pt x="701121" y="82228"/>
                    <a:pt x="691943" y="81546"/>
                    <a:pt x="683812" y="79513"/>
                  </a:cubicBezTo>
                  <a:cubicBezTo>
                    <a:pt x="647848" y="70523"/>
                    <a:pt x="654043" y="71562"/>
                    <a:pt x="628153" y="71562"/>
                  </a:cubicBezTo>
                  <a:lnTo>
                    <a:pt x="0" y="71562"/>
                  </a:lnTo>
                  <a:lnTo>
                    <a:pt x="15902" y="0"/>
                  </a:lnTo>
                  <a:close/>
                </a:path>
              </a:pathLst>
            </a:cu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V="1">
              <a:off x="1212048" y="3200400"/>
              <a:ext cx="845352" cy="294198"/>
            </a:xfrm>
            <a:custGeom>
              <a:avLst/>
              <a:gdLst>
                <a:gd name="connsiteX0" fmla="*/ 15902 w 845352"/>
                <a:gd name="connsiteY0" fmla="*/ 0 h 294198"/>
                <a:gd name="connsiteX1" fmla="*/ 636104 w 845352"/>
                <a:gd name="connsiteY1" fmla="*/ 0 h 294198"/>
                <a:gd name="connsiteX2" fmla="*/ 636104 w 845352"/>
                <a:gd name="connsiteY2" fmla="*/ 0 h 294198"/>
                <a:gd name="connsiteX3" fmla="*/ 707666 w 845352"/>
                <a:gd name="connsiteY3" fmla="*/ 15902 h 294198"/>
                <a:gd name="connsiteX4" fmla="*/ 755373 w 845352"/>
                <a:gd name="connsiteY4" fmla="*/ 31805 h 294198"/>
                <a:gd name="connsiteX5" fmla="*/ 795130 w 845352"/>
                <a:gd name="connsiteY5" fmla="*/ 71562 h 294198"/>
                <a:gd name="connsiteX6" fmla="*/ 803081 w 845352"/>
                <a:gd name="connsiteY6" fmla="*/ 95415 h 294198"/>
                <a:gd name="connsiteX7" fmla="*/ 834887 w 845352"/>
                <a:gd name="connsiteY7" fmla="*/ 143123 h 294198"/>
                <a:gd name="connsiteX8" fmla="*/ 842838 w 845352"/>
                <a:gd name="connsiteY8" fmla="*/ 190831 h 294198"/>
                <a:gd name="connsiteX9" fmla="*/ 842838 w 845352"/>
                <a:gd name="connsiteY9" fmla="*/ 294198 h 294198"/>
                <a:gd name="connsiteX10" fmla="*/ 763325 w 845352"/>
                <a:gd name="connsiteY10" fmla="*/ 294198 h 294198"/>
                <a:gd name="connsiteX11" fmla="*/ 763325 w 845352"/>
                <a:gd name="connsiteY11" fmla="*/ 198782 h 294198"/>
                <a:gd name="connsiteX12" fmla="*/ 747422 w 845352"/>
                <a:gd name="connsiteY12" fmla="*/ 127221 h 294198"/>
                <a:gd name="connsiteX13" fmla="*/ 723568 w 845352"/>
                <a:gd name="connsiteY13" fmla="*/ 111318 h 294198"/>
                <a:gd name="connsiteX14" fmla="*/ 707666 w 845352"/>
                <a:gd name="connsiteY14" fmla="*/ 87464 h 294198"/>
                <a:gd name="connsiteX15" fmla="*/ 683812 w 845352"/>
                <a:gd name="connsiteY15" fmla="*/ 79513 h 294198"/>
                <a:gd name="connsiteX16" fmla="*/ 628153 w 845352"/>
                <a:gd name="connsiteY16" fmla="*/ 71562 h 294198"/>
                <a:gd name="connsiteX17" fmla="*/ 0 w 845352"/>
                <a:gd name="connsiteY17" fmla="*/ 71562 h 294198"/>
                <a:gd name="connsiteX18" fmla="*/ 15902 w 845352"/>
                <a:gd name="connsiteY18" fmla="*/ 0 h 29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45352" h="294198">
                  <a:moveTo>
                    <a:pt x="15902" y="0"/>
                  </a:moveTo>
                  <a:lnTo>
                    <a:pt x="636104" y="0"/>
                  </a:lnTo>
                  <a:lnTo>
                    <a:pt x="636104" y="0"/>
                  </a:lnTo>
                  <a:cubicBezTo>
                    <a:pt x="659958" y="5301"/>
                    <a:pt x="684055" y="9606"/>
                    <a:pt x="707666" y="15902"/>
                  </a:cubicBezTo>
                  <a:cubicBezTo>
                    <a:pt x="723863" y="20221"/>
                    <a:pt x="755373" y="31805"/>
                    <a:pt x="755373" y="31805"/>
                  </a:cubicBezTo>
                  <a:cubicBezTo>
                    <a:pt x="779227" y="47708"/>
                    <a:pt x="781878" y="45058"/>
                    <a:pt x="795130" y="71562"/>
                  </a:cubicBezTo>
                  <a:cubicBezTo>
                    <a:pt x="798878" y="79058"/>
                    <a:pt x="799011" y="88089"/>
                    <a:pt x="803081" y="95415"/>
                  </a:cubicBezTo>
                  <a:cubicBezTo>
                    <a:pt x="812363" y="112122"/>
                    <a:pt x="834887" y="143123"/>
                    <a:pt x="834887" y="143123"/>
                  </a:cubicBezTo>
                  <a:cubicBezTo>
                    <a:pt x="845352" y="174520"/>
                    <a:pt x="842838" y="158596"/>
                    <a:pt x="842838" y="190831"/>
                  </a:cubicBezTo>
                  <a:lnTo>
                    <a:pt x="842838" y="294198"/>
                  </a:lnTo>
                  <a:lnTo>
                    <a:pt x="763325" y="294198"/>
                  </a:lnTo>
                  <a:lnTo>
                    <a:pt x="763325" y="198782"/>
                  </a:lnTo>
                  <a:cubicBezTo>
                    <a:pt x="758024" y="174928"/>
                    <a:pt x="757534" y="149466"/>
                    <a:pt x="747422" y="127221"/>
                  </a:cubicBezTo>
                  <a:cubicBezTo>
                    <a:pt x="743467" y="118521"/>
                    <a:pt x="730325" y="118075"/>
                    <a:pt x="723568" y="111318"/>
                  </a:cubicBezTo>
                  <a:cubicBezTo>
                    <a:pt x="716811" y="104561"/>
                    <a:pt x="715128" y="93434"/>
                    <a:pt x="707666" y="87464"/>
                  </a:cubicBezTo>
                  <a:cubicBezTo>
                    <a:pt x="701121" y="82228"/>
                    <a:pt x="691943" y="81546"/>
                    <a:pt x="683812" y="79513"/>
                  </a:cubicBezTo>
                  <a:cubicBezTo>
                    <a:pt x="647848" y="70523"/>
                    <a:pt x="654043" y="71562"/>
                    <a:pt x="628153" y="71562"/>
                  </a:cubicBezTo>
                  <a:lnTo>
                    <a:pt x="0" y="71562"/>
                  </a:lnTo>
                  <a:lnTo>
                    <a:pt x="15902" y="0"/>
                  </a:lnTo>
                  <a:close/>
                </a:path>
              </a:pathLst>
            </a:cu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2667000"/>
              <a:ext cx="76200" cy="381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3200400"/>
              <a:ext cx="76200" cy="381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1331951" y="3124200"/>
            <a:ext cx="533400" cy="533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331951" y="3401886"/>
            <a:ext cx="838200" cy="179514"/>
          </a:xfrm>
          <a:custGeom>
            <a:avLst/>
            <a:gdLst>
              <a:gd name="connsiteX0" fmla="*/ 0 w 813423"/>
              <a:gd name="connsiteY0" fmla="*/ 100977 h 179514"/>
              <a:gd name="connsiteX1" fmla="*/ 0 w 813423"/>
              <a:gd name="connsiteY1" fmla="*/ 173905 h 179514"/>
              <a:gd name="connsiteX2" fmla="*/ 639519 w 813423"/>
              <a:gd name="connsiteY2" fmla="*/ 179514 h 179514"/>
              <a:gd name="connsiteX3" fmla="*/ 690007 w 813423"/>
              <a:gd name="connsiteY3" fmla="*/ 173905 h 179514"/>
              <a:gd name="connsiteX4" fmla="*/ 729276 w 813423"/>
              <a:gd name="connsiteY4" fmla="*/ 162685 h 179514"/>
              <a:gd name="connsiteX5" fmla="*/ 757325 w 813423"/>
              <a:gd name="connsiteY5" fmla="*/ 134636 h 179514"/>
              <a:gd name="connsiteX6" fmla="*/ 774154 w 813423"/>
              <a:gd name="connsiteY6" fmla="*/ 123416 h 179514"/>
              <a:gd name="connsiteX7" fmla="*/ 779764 w 813423"/>
              <a:gd name="connsiteY7" fmla="*/ 106587 h 179514"/>
              <a:gd name="connsiteX8" fmla="*/ 790984 w 813423"/>
              <a:gd name="connsiteY8" fmla="*/ 89757 h 179514"/>
              <a:gd name="connsiteX9" fmla="*/ 796594 w 813423"/>
              <a:gd name="connsiteY9" fmla="*/ 67318 h 179514"/>
              <a:gd name="connsiteX10" fmla="*/ 813423 w 813423"/>
              <a:gd name="connsiteY10" fmla="*/ 0 h 179514"/>
              <a:gd name="connsiteX11" fmla="*/ 723666 w 813423"/>
              <a:gd name="connsiteY11" fmla="*/ 0 h 179514"/>
              <a:gd name="connsiteX12" fmla="*/ 718056 w 813423"/>
              <a:gd name="connsiteY12" fmla="*/ 56098 h 179514"/>
              <a:gd name="connsiteX13" fmla="*/ 690007 w 813423"/>
              <a:gd name="connsiteY13" fmla="*/ 95367 h 179514"/>
              <a:gd name="connsiteX14" fmla="*/ 600250 w 813423"/>
              <a:gd name="connsiteY14" fmla="*/ 106587 h 179514"/>
              <a:gd name="connsiteX15" fmla="*/ 0 w 813423"/>
              <a:gd name="connsiteY15" fmla="*/ 100977 h 17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423" h="179514">
                <a:moveTo>
                  <a:pt x="0" y="100977"/>
                </a:moveTo>
                <a:lnTo>
                  <a:pt x="0" y="173905"/>
                </a:lnTo>
                <a:lnTo>
                  <a:pt x="639519" y="179514"/>
                </a:lnTo>
                <a:cubicBezTo>
                  <a:pt x="656348" y="177644"/>
                  <a:pt x="673271" y="176480"/>
                  <a:pt x="690007" y="173905"/>
                </a:cubicBezTo>
                <a:cubicBezTo>
                  <a:pt x="703086" y="171893"/>
                  <a:pt x="716711" y="166873"/>
                  <a:pt x="729276" y="162685"/>
                </a:cubicBezTo>
                <a:cubicBezTo>
                  <a:pt x="774153" y="132765"/>
                  <a:pt x="719926" y="172035"/>
                  <a:pt x="757325" y="134636"/>
                </a:cubicBezTo>
                <a:cubicBezTo>
                  <a:pt x="762092" y="129869"/>
                  <a:pt x="768544" y="127156"/>
                  <a:pt x="774154" y="123416"/>
                </a:cubicBezTo>
                <a:cubicBezTo>
                  <a:pt x="776024" y="117806"/>
                  <a:pt x="777119" y="111876"/>
                  <a:pt x="779764" y="106587"/>
                </a:cubicBezTo>
                <a:cubicBezTo>
                  <a:pt x="782779" y="100556"/>
                  <a:pt x="787969" y="95788"/>
                  <a:pt x="790984" y="89757"/>
                </a:cubicBezTo>
                <a:cubicBezTo>
                  <a:pt x="797185" y="77355"/>
                  <a:pt x="796594" y="76880"/>
                  <a:pt x="796594" y="67318"/>
                </a:cubicBezTo>
                <a:lnTo>
                  <a:pt x="813423" y="0"/>
                </a:lnTo>
                <a:lnTo>
                  <a:pt x="723666" y="0"/>
                </a:lnTo>
                <a:lnTo>
                  <a:pt x="718056" y="56098"/>
                </a:lnTo>
                <a:cubicBezTo>
                  <a:pt x="708706" y="69188"/>
                  <a:pt x="702457" y="85181"/>
                  <a:pt x="690007" y="95367"/>
                </a:cubicBezTo>
                <a:cubicBezTo>
                  <a:pt x="669066" y="112500"/>
                  <a:pt x="620017" y="106587"/>
                  <a:pt x="600250" y="106587"/>
                </a:cubicBezTo>
                <a:lnTo>
                  <a:pt x="0" y="100977"/>
                </a:lnTo>
                <a:close/>
              </a:path>
            </a:pathLst>
          </a:cu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22351" y="1976735"/>
            <a:ext cx="884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Ball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Valve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6151" y="1981200"/>
            <a:ext cx="1986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 Flapper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Valve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1151" y="1981200"/>
            <a:ext cx="2097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Double Flapper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Valve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3765849" y="2895600"/>
            <a:ext cx="80702" cy="914400"/>
            <a:chOff x="3576898" y="2895600"/>
            <a:chExt cx="80702" cy="914400"/>
          </a:xfrm>
        </p:grpSpPr>
        <p:sp>
          <p:nvSpPr>
            <p:cNvPr id="25" name="Rectangle 24"/>
            <p:cNvSpPr/>
            <p:nvPr/>
          </p:nvSpPr>
          <p:spPr>
            <a:xfrm>
              <a:off x="3576898" y="2895600"/>
              <a:ext cx="80702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81400" y="3581400"/>
              <a:ext cx="762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846551" y="3048000"/>
            <a:ext cx="76200" cy="609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0"/>
          <p:cNvGrpSpPr/>
          <p:nvPr/>
        </p:nvGrpSpPr>
        <p:grpSpPr>
          <a:xfrm>
            <a:off x="6661449" y="2895600"/>
            <a:ext cx="80702" cy="914400"/>
            <a:chOff x="3576898" y="2895600"/>
            <a:chExt cx="80702" cy="914400"/>
          </a:xfrm>
        </p:grpSpPr>
        <p:sp>
          <p:nvSpPr>
            <p:cNvPr id="32" name="Rectangle 31"/>
            <p:cNvSpPr/>
            <p:nvPr/>
          </p:nvSpPr>
          <p:spPr>
            <a:xfrm>
              <a:off x="3576898" y="2895600"/>
              <a:ext cx="80702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81400" y="3581400"/>
              <a:ext cx="762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6742151" y="3048000"/>
            <a:ext cx="76200" cy="304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742151" y="3352800"/>
            <a:ext cx="76200" cy="304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2351" y="4343400"/>
            <a:ext cx="649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Pros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74751" y="4648200"/>
            <a:ext cx="147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 variable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74751" y="4964668"/>
            <a:ext cx="176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Readily Available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22351" y="531489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531240" y="4343400"/>
            <a:ext cx="649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Pros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694151" y="5650468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531240" y="531489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683640" y="4724400"/>
            <a:ext cx="136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Easily made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513551" y="4343400"/>
            <a:ext cx="649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Pros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676462" y="5650468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variable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13551" y="531489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</a:t>
            </a:r>
            <a:endParaRPr lang="en-US" sz="2000" b="1" dirty="0"/>
          </a:p>
        </p:txBody>
      </p:sp>
      <p:sp>
        <p:nvSpPr>
          <p:cNvPr id="41" name="Title 40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dirty="0" smtClean="0"/>
              <a:t>Valve Options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35909E-6 L 0.02917 4.35909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4.35909E-6 L 2.77556E-17 4.35909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C 0.00781 -0.00417 0.01562 -0.00834 0.02031 -0.01551 C 0.025 -0.02269 0.02673 -0.03264 0.02864 -0.0426 " pathEditMode="relative" ptsTypes="aaA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7 -0.04445 C 0.02968 -0.03589 0.02846 -0.02732 0.02395 -0.02038 C 0.01944 -0.01343 0.00711 -0.00556 0.00364 -0.00278 " pathEditMode="relative" ptsTypes="aaA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C 0.00365 -0.00232 0.00747 -0.00417 0.00955 -0.00787 C 0.01164 -0.01158 0.01198 -0.01713 0.0125 -0.02223 " pathEditMode="relative" rAng="0" ptsTypes="aaA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C 0.004 -1.11111E-6 0.00816 0.00093 0.01025 0.00278 C 0.0125 0.00486 0.01233 0.00787 0.01216 0.01111 " pathEditMode="relative" rAng="0" ptsTypes="aaA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8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2223 C 0.01198 -0.01644 0.01164 -0.01065 0.00973 -0.00741 C 0.00782 -0.00417 0.00226 -0.00371 0.00087 -0.00301 " pathEditMode="relative" rAng="0" ptsTypes="aaA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1111 C 0.01111 0.00718 0.0099 0.00347 0.00799 0.00162 C 0.00608 -0.00023 0.00348 -1.11111E-6 0.00087 0.00023 " pathEditMode="relative" rAng="0" ptsTypes="aaA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0" grpId="0" animBg="1"/>
      <p:bldP spid="50" grpId="1" animBg="1"/>
      <p:bldP spid="49" grpId="0" animBg="1"/>
      <p:bldP spid="49" grpId="1" animBg="1"/>
      <p:bldP spid="16" grpId="0" animBg="1"/>
      <p:bldP spid="16" grpId="1" animBg="1"/>
      <p:bldP spid="16" grpId="2" animBg="1"/>
      <p:bldP spid="16" grpId="3" animBg="1"/>
      <p:bldP spid="15" grpId="0" animBg="1"/>
      <p:bldP spid="15" grpId="1" animBg="1"/>
      <p:bldP spid="17" grpId="0"/>
      <p:bldP spid="17" grpId="1"/>
      <p:bldP spid="18" grpId="0"/>
      <p:bldP spid="18" grpId="1"/>
      <p:bldP spid="19" grpId="0"/>
      <p:bldP spid="19" grpId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5" grpId="0" animBg="1"/>
      <p:bldP spid="35" grpId="1" animBg="1"/>
      <p:bldP spid="35" grpId="2" animBg="1"/>
      <p:bldP spid="35" grpId="3" animBg="1"/>
      <p:bldP spid="35" grpId="4" animBg="1"/>
      <p:bldP spid="35" grpId="5" animBg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1" grpId="0"/>
      <p:bldP spid="41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335</Words>
  <Application>Microsoft Office PowerPoint</Application>
  <PresentationFormat>On-screen Show (4:3)</PresentationFormat>
  <Paragraphs>124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EWH Project: Liquid Medication Delivery System</vt:lpstr>
      <vt:lpstr>Background</vt:lpstr>
      <vt:lpstr>Problem Statement</vt:lpstr>
      <vt:lpstr>Design Specifications</vt:lpstr>
      <vt:lpstr>Previous Work</vt:lpstr>
      <vt:lpstr>Design 1: Horizontal Syringe</vt:lpstr>
      <vt:lpstr>Design 2: The Straw Design</vt:lpstr>
      <vt:lpstr>Design 3: Two One-way Valves</vt:lpstr>
      <vt:lpstr>Valve Options</vt:lpstr>
      <vt:lpstr>Design Matrix</vt:lpstr>
      <vt:lpstr>Future Work</vt:lpstr>
      <vt:lpstr>Questions?</vt:lpstr>
      <vt:lpstr>Acknowledgements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1: Horizontal Syringe</dc:title>
  <dc:creator>Padraic</dc:creator>
  <cp:lastModifiedBy>Angwei</cp:lastModifiedBy>
  <cp:revision>75</cp:revision>
  <dcterms:created xsi:type="dcterms:W3CDTF">2009-10-16T02:52:29Z</dcterms:created>
  <dcterms:modified xsi:type="dcterms:W3CDTF">2009-12-02T21:59:45Z</dcterms:modified>
</cp:coreProperties>
</file>