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docProps/app.xml" ContentType="application/vnd.openxmlformats-officedocument.extended-properties+xml"/>
  <Override PartName="/ppt/presentation.xml" ContentType="application/vnd.openxmlformats-officedocument.presentationml.presentation.main+xml"/>
  <Override PartName="/ppt/slideLayouts/slideLayout7.xml" ContentType="application/vnd.openxmlformats-officedocument.presentationml.slideLayout+xml"/>
  <Override PartName="/ppt/presProps.xml" ContentType="application/vnd.openxmlformats-officedocument.presentationml.presProps+xml"/>
  <Default Extension="vml" ContentType="application/vnd.openxmlformats-officedocument.vmlDrawing"/>
  <Default Extension="jpeg" ContentType="image/jpeg"/>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Default Extension="png" ContentType="image/png"/>
  <Override PartName="/ppt/slideLayouts/slideLayout11.xml" ContentType="application/vnd.openxmlformats-officedocument.presentationml.slideLayout+xml"/>
  <Override PartName="/docProps/core.xml" ContentType="application/vnd.openxmlformats-package.core-properties+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viewProps.xml" ContentType="application/vnd.openxmlformats-officedocument.presentationml.viewProps+xml"/>
  <Override PartName="/ppt/theme/themeOverride1.xml" ContentType="application/vnd.openxmlformats-officedocument.themeOverride+xml"/>
  <Override PartName="/ppt/slideMasters/slideMaster1.xml" ContentType="application/vnd.openxmlformats-officedocument.presentationml.slideMaster+xml"/>
  <Default Extension="bin" ContentType="application/vnd.openxmlformats-officedocument.presentationml.printerSettings"/>
  <Override PartName="/docProps/custom.xml" ContentType="application/vnd.openxmlformats-officedocument.custom-properties+xml"/>
  <Default Extension="rels" ContentType="application/vnd.openxmlformats-package.relationships+xml"/>
  <Override PartName="/ppt/embeddings/oleObject1.bin" ContentType="application/vnd.openxmlformats-officedocument.oleObject"/>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3"/>
  </p:notesMasterIdLst>
  <p:sldIdLst>
    <p:sldId id="256" r:id="rId2"/>
  </p:sldIdLst>
  <p:sldSz cx="51206400" cy="32918400"/>
  <p:notesSz cx="32918400" cy="51206400"/>
  <p:defaultTextStyle>
    <a:defPPr>
      <a:defRPr lang="en-US"/>
    </a:defPPr>
    <a:lvl1pPr algn="l" rtl="0" fontAlgn="base">
      <a:spcBef>
        <a:spcPct val="0"/>
      </a:spcBef>
      <a:spcAft>
        <a:spcPct val="0"/>
      </a:spcAft>
      <a:defRPr sz="3200" kern="1200">
        <a:solidFill>
          <a:schemeClr val="tx1"/>
        </a:solidFill>
        <a:latin typeface="Helvetica" charset="0"/>
        <a:ea typeface="+mn-ea"/>
        <a:cs typeface="+mn-cs"/>
      </a:defRPr>
    </a:lvl1pPr>
    <a:lvl2pPr marL="457200" algn="l" rtl="0" fontAlgn="base">
      <a:spcBef>
        <a:spcPct val="0"/>
      </a:spcBef>
      <a:spcAft>
        <a:spcPct val="0"/>
      </a:spcAft>
      <a:defRPr sz="3200" kern="1200">
        <a:solidFill>
          <a:schemeClr val="tx1"/>
        </a:solidFill>
        <a:latin typeface="Helvetica" charset="0"/>
        <a:ea typeface="+mn-ea"/>
        <a:cs typeface="+mn-cs"/>
      </a:defRPr>
    </a:lvl2pPr>
    <a:lvl3pPr marL="914400" algn="l" rtl="0" fontAlgn="base">
      <a:spcBef>
        <a:spcPct val="0"/>
      </a:spcBef>
      <a:spcAft>
        <a:spcPct val="0"/>
      </a:spcAft>
      <a:defRPr sz="3200" kern="1200">
        <a:solidFill>
          <a:schemeClr val="tx1"/>
        </a:solidFill>
        <a:latin typeface="Helvetica" charset="0"/>
        <a:ea typeface="+mn-ea"/>
        <a:cs typeface="+mn-cs"/>
      </a:defRPr>
    </a:lvl3pPr>
    <a:lvl4pPr marL="1371600" algn="l" rtl="0" fontAlgn="base">
      <a:spcBef>
        <a:spcPct val="0"/>
      </a:spcBef>
      <a:spcAft>
        <a:spcPct val="0"/>
      </a:spcAft>
      <a:defRPr sz="3200" kern="1200">
        <a:solidFill>
          <a:schemeClr val="tx1"/>
        </a:solidFill>
        <a:latin typeface="Helvetica" charset="0"/>
        <a:ea typeface="+mn-ea"/>
        <a:cs typeface="+mn-cs"/>
      </a:defRPr>
    </a:lvl4pPr>
    <a:lvl5pPr marL="1828800" algn="l" rtl="0" fontAlgn="base">
      <a:spcBef>
        <a:spcPct val="0"/>
      </a:spcBef>
      <a:spcAft>
        <a:spcPct val="0"/>
      </a:spcAft>
      <a:defRPr sz="3200" kern="1200">
        <a:solidFill>
          <a:schemeClr val="tx1"/>
        </a:solidFill>
        <a:latin typeface="Helvetica" charset="0"/>
        <a:ea typeface="+mn-ea"/>
        <a:cs typeface="+mn-cs"/>
      </a:defRPr>
    </a:lvl5pPr>
    <a:lvl6pPr marL="2286000" algn="l" defTabSz="914400" rtl="0" eaLnBrk="1" latinLnBrk="0" hangingPunct="1">
      <a:defRPr sz="3200" kern="1200">
        <a:solidFill>
          <a:schemeClr val="tx1"/>
        </a:solidFill>
        <a:latin typeface="Helvetica" charset="0"/>
        <a:ea typeface="+mn-ea"/>
        <a:cs typeface="+mn-cs"/>
      </a:defRPr>
    </a:lvl6pPr>
    <a:lvl7pPr marL="2743200" algn="l" defTabSz="914400" rtl="0" eaLnBrk="1" latinLnBrk="0" hangingPunct="1">
      <a:defRPr sz="3200" kern="1200">
        <a:solidFill>
          <a:schemeClr val="tx1"/>
        </a:solidFill>
        <a:latin typeface="Helvetica" charset="0"/>
        <a:ea typeface="+mn-ea"/>
        <a:cs typeface="+mn-cs"/>
      </a:defRPr>
    </a:lvl7pPr>
    <a:lvl8pPr marL="3200400" algn="l" defTabSz="914400" rtl="0" eaLnBrk="1" latinLnBrk="0" hangingPunct="1">
      <a:defRPr sz="3200" kern="1200">
        <a:solidFill>
          <a:schemeClr val="tx1"/>
        </a:solidFill>
        <a:latin typeface="Helvetica" charset="0"/>
        <a:ea typeface="+mn-ea"/>
        <a:cs typeface="+mn-cs"/>
      </a:defRPr>
    </a:lvl8pPr>
    <a:lvl9pPr marL="3657600" algn="l" defTabSz="914400" rtl="0" eaLnBrk="1" latinLnBrk="0" hangingPunct="1">
      <a:defRPr sz="3200" kern="1200">
        <a:solidFill>
          <a:schemeClr val="tx1"/>
        </a:solidFill>
        <a:latin typeface="Helvetic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6699FF"/>
    <a:srgbClr val="E4B16E"/>
    <a:srgbClr val="FFFFE1"/>
    <a:srgbClr val="FFF3F3"/>
    <a:srgbClr val="800040"/>
    <a:srgbClr val="004080"/>
    <a:srgbClr val="FF6FCF"/>
    <a:srgbClr val="0000FF"/>
    <a:srgbClr val="FF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vertBarState="minimized" horzBarState="maximized" preferSingleView="1">
    <p:restoredLeft sz="32787"/>
    <p:restoredTop sz="90929"/>
  </p:normalViewPr>
  <p:slideViewPr>
    <p:cSldViewPr snapToGrid="0">
      <p:cViewPr varScale="1">
        <p:scale>
          <a:sx n="20" d="100"/>
          <a:sy n="20" d="100"/>
        </p:scale>
        <p:origin x="-936" y="-168"/>
      </p:cViewPr>
      <p:guideLst>
        <p:guide orient="horz" pos="717"/>
        <p:guide orient="horz" pos="19632"/>
        <p:guide orient="horz" pos="3729"/>
        <p:guide orient="horz" pos="2129"/>
        <p:guide pos="7439"/>
        <p:guide pos="8412"/>
        <p:guide pos="15311"/>
        <p:guide pos="24535"/>
        <p:guide pos="1150"/>
        <p:guide pos="16330"/>
        <p:guide pos="23563"/>
        <p:guide pos="30871"/>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4" Type="http://schemas.openxmlformats.org/officeDocument/2006/relationships/printerSettings" Target="printerSettings/printerSettings1.bin"/><Relationship Id="rId5" Type="http://schemas.openxmlformats.org/officeDocument/2006/relationships/presProps" Target="presProps.xml"/><Relationship Id="rId7"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notesMaster" Target="notesMasters/notesMaster1.xml"/><Relationship Id="rId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4265275" cy="25606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8646775" y="0"/>
            <a:ext cx="14263688" cy="2560638"/>
          </a:xfrm>
          <a:prstGeom prst="rect">
            <a:avLst/>
          </a:prstGeom>
        </p:spPr>
        <p:txBody>
          <a:bodyPr vert="horz" lIns="91440" tIns="45720" rIns="91440" bIns="45720" rtlCol="0"/>
          <a:lstStyle>
            <a:lvl1pPr algn="r">
              <a:defRPr sz="1200"/>
            </a:lvl1pPr>
          </a:lstStyle>
          <a:p>
            <a:fld id="{A3CA2348-8E04-4309-B15D-A75D58BBEDD2}" type="datetimeFigureOut">
              <a:rPr lang="en-US" smtClean="0"/>
              <a:pPr/>
              <a:t>12/10/09</a:t>
            </a:fld>
            <a:endParaRPr lang="en-US"/>
          </a:p>
        </p:txBody>
      </p:sp>
      <p:sp>
        <p:nvSpPr>
          <p:cNvPr id="4" name="Slide Image Placeholder 3"/>
          <p:cNvSpPr>
            <a:spLocks noGrp="1" noRot="1" noChangeAspect="1"/>
          </p:cNvSpPr>
          <p:nvPr>
            <p:ph type="sldImg" idx="2"/>
          </p:nvPr>
        </p:nvSpPr>
        <p:spPr>
          <a:xfrm>
            <a:off x="1524000" y="3840163"/>
            <a:ext cx="29870400" cy="192024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292475" y="24323675"/>
            <a:ext cx="26333450" cy="23042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48637825"/>
            <a:ext cx="14265275" cy="25590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8646775" y="48637825"/>
            <a:ext cx="14263688" cy="2559050"/>
          </a:xfrm>
          <a:prstGeom prst="rect">
            <a:avLst/>
          </a:prstGeom>
        </p:spPr>
        <p:txBody>
          <a:bodyPr vert="horz" lIns="91440" tIns="45720" rIns="91440" bIns="45720" rtlCol="0" anchor="b"/>
          <a:lstStyle>
            <a:lvl1pPr algn="r">
              <a:defRPr sz="1200"/>
            </a:lvl1pPr>
          </a:lstStyle>
          <a:p>
            <a:fld id="{E513FB1A-66C8-4CBE-A41A-659A2A563AF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13FB1A-66C8-4CBE-A41A-659A2A563AFE}"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3" y="10226675"/>
            <a:ext cx="43526075"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325" y="18653125"/>
            <a:ext cx="35845750"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E2D9F9B-7AA1-4F6A-8FC4-E238B4F4842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EAF48CB-6D80-4E2F-8B02-523DE52D670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485513" y="2925763"/>
            <a:ext cx="10880725" cy="263350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40163" y="2925763"/>
            <a:ext cx="32492950" cy="26335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D18FB51-0031-4BAD-B634-A296044DEDC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D126FA6-05F3-4E75-8B27-258FD2CF073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0" y="21153438"/>
            <a:ext cx="43526075"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0" y="13952538"/>
            <a:ext cx="43526075"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E11D1B2-FB67-4B09-85AD-5A3B5EA49F6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40163" y="9510713"/>
            <a:ext cx="21686837" cy="19750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679400" y="9510713"/>
            <a:ext cx="21686838" cy="19750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C23250E4-2E59-46D1-A02A-3AA4F53AC20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7625"/>
            <a:ext cx="46085125"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638" y="7369175"/>
            <a:ext cx="2262505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60638" y="10439400"/>
            <a:ext cx="2262505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775" y="7369175"/>
            <a:ext cx="22632988"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6012775" y="10439400"/>
            <a:ext cx="22632988"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C85F14DD-6A0E-4C59-AAE9-07A8BA2780A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F5ABD7BA-6BE2-4C0D-B7A4-66CA761F470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1D4ADFC1-410F-40BA-A127-E5C00F71425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1275"/>
            <a:ext cx="1684655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0019963" y="1311275"/>
            <a:ext cx="286258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638" y="6888163"/>
            <a:ext cx="1684655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AC40BBB-C879-4E3C-A61C-2D999C89314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5" y="23042563"/>
            <a:ext cx="30724475"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0036175" y="2941638"/>
            <a:ext cx="30724475"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0036175" y="25763538"/>
            <a:ext cx="30724475"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68E9DCB9-9F32-4841-9D77-F387EEE0EB1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40163" y="2925763"/>
            <a:ext cx="43526075" cy="5486400"/>
          </a:xfrm>
          <a:prstGeom prst="rect">
            <a:avLst/>
          </a:prstGeom>
          <a:noFill/>
          <a:ln w="9525">
            <a:noFill/>
            <a:miter lim="800000"/>
            <a:headEnd/>
            <a:tailEnd/>
          </a:ln>
        </p:spPr>
        <p:txBody>
          <a:bodyPr vert="horz" wrap="square" lIns="407557" tIns="203779" rIns="407557" bIns="203779"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840163" y="9510713"/>
            <a:ext cx="43526075" cy="19750087"/>
          </a:xfrm>
          <a:prstGeom prst="rect">
            <a:avLst/>
          </a:prstGeom>
          <a:noFill/>
          <a:ln w="9525">
            <a:noFill/>
            <a:miter lim="800000"/>
            <a:headEnd/>
            <a:tailEnd/>
          </a:ln>
        </p:spPr>
        <p:txBody>
          <a:bodyPr vert="horz" wrap="square" lIns="407557" tIns="203779" rIns="407557" bIns="20377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840163" y="29992638"/>
            <a:ext cx="10668000" cy="2193925"/>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a:defRPr sz="6200">
                <a:latin typeface="Times New Roman" pitchFamily="18" charset="0"/>
              </a:defRPr>
            </a:lvl1pPr>
          </a:lstStyle>
          <a:p>
            <a:endParaRPr lang="en-US"/>
          </a:p>
        </p:txBody>
      </p:sp>
      <p:sp>
        <p:nvSpPr>
          <p:cNvPr id="1029" name="Rectangle 5"/>
          <p:cNvSpPr>
            <a:spLocks noGrp="1" noChangeArrowheads="1"/>
          </p:cNvSpPr>
          <p:nvPr>
            <p:ph type="ftr" sz="quarter" idx="3"/>
          </p:nvPr>
        </p:nvSpPr>
        <p:spPr bwMode="auto">
          <a:xfrm>
            <a:off x="17495838" y="29992638"/>
            <a:ext cx="16214725" cy="2193925"/>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algn="ctr">
              <a:defRPr sz="6200">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36698238" y="29992638"/>
            <a:ext cx="10668000" cy="2193925"/>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algn="r">
              <a:defRPr sz="6200">
                <a:latin typeface="Times New Roman" pitchFamily="18" charset="0"/>
              </a:defRPr>
            </a:lvl1pPr>
          </a:lstStyle>
          <a:p>
            <a:fld id="{C0A171A9-85ED-4732-A047-D708BA8BF51E}" type="slidenum">
              <a:rPr lang="en-US"/>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075113" rtl="0" eaLnBrk="0" fontAlgn="base" hangingPunct="0">
        <a:spcBef>
          <a:spcPct val="0"/>
        </a:spcBef>
        <a:spcAft>
          <a:spcPct val="0"/>
        </a:spcAft>
        <a:defRPr sz="19600">
          <a:solidFill>
            <a:schemeClr val="tx2"/>
          </a:solidFill>
          <a:latin typeface="+mj-lt"/>
          <a:ea typeface="+mj-ea"/>
          <a:cs typeface="+mj-cs"/>
        </a:defRPr>
      </a:lvl1pPr>
      <a:lvl2pPr algn="ctr" defTabSz="4075113" rtl="0" eaLnBrk="0" fontAlgn="base" hangingPunct="0">
        <a:spcBef>
          <a:spcPct val="0"/>
        </a:spcBef>
        <a:spcAft>
          <a:spcPct val="0"/>
        </a:spcAft>
        <a:defRPr sz="19600">
          <a:solidFill>
            <a:schemeClr val="tx2"/>
          </a:solidFill>
          <a:latin typeface="Times New Roman" charset="0"/>
        </a:defRPr>
      </a:lvl2pPr>
      <a:lvl3pPr algn="ctr" defTabSz="4075113" rtl="0" eaLnBrk="0" fontAlgn="base" hangingPunct="0">
        <a:spcBef>
          <a:spcPct val="0"/>
        </a:spcBef>
        <a:spcAft>
          <a:spcPct val="0"/>
        </a:spcAft>
        <a:defRPr sz="19600">
          <a:solidFill>
            <a:schemeClr val="tx2"/>
          </a:solidFill>
          <a:latin typeface="Times New Roman" charset="0"/>
        </a:defRPr>
      </a:lvl3pPr>
      <a:lvl4pPr algn="ctr" defTabSz="4075113" rtl="0" eaLnBrk="0" fontAlgn="base" hangingPunct="0">
        <a:spcBef>
          <a:spcPct val="0"/>
        </a:spcBef>
        <a:spcAft>
          <a:spcPct val="0"/>
        </a:spcAft>
        <a:defRPr sz="19600">
          <a:solidFill>
            <a:schemeClr val="tx2"/>
          </a:solidFill>
          <a:latin typeface="Times New Roman" charset="0"/>
        </a:defRPr>
      </a:lvl4pPr>
      <a:lvl5pPr algn="ctr" defTabSz="4075113" rtl="0" eaLnBrk="0" fontAlgn="base" hangingPunct="0">
        <a:spcBef>
          <a:spcPct val="0"/>
        </a:spcBef>
        <a:spcAft>
          <a:spcPct val="0"/>
        </a:spcAft>
        <a:defRPr sz="19600">
          <a:solidFill>
            <a:schemeClr val="tx2"/>
          </a:solidFill>
          <a:latin typeface="Times New Roman" charset="0"/>
        </a:defRPr>
      </a:lvl5pPr>
      <a:lvl6pPr marL="457200" algn="ctr" defTabSz="4075113" rtl="0" fontAlgn="base">
        <a:spcBef>
          <a:spcPct val="0"/>
        </a:spcBef>
        <a:spcAft>
          <a:spcPct val="0"/>
        </a:spcAft>
        <a:defRPr sz="19600">
          <a:solidFill>
            <a:schemeClr val="tx2"/>
          </a:solidFill>
          <a:latin typeface="Times New Roman" charset="0"/>
        </a:defRPr>
      </a:lvl6pPr>
      <a:lvl7pPr marL="914400" algn="ctr" defTabSz="4075113" rtl="0" fontAlgn="base">
        <a:spcBef>
          <a:spcPct val="0"/>
        </a:spcBef>
        <a:spcAft>
          <a:spcPct val="0"/>
        </a:spcAft>
        <a:defRPr sz="19600">
          <a:solidFill>
            <a:schemeClr val="tx2"/>
          </a:solidFill>
          <a:latin typeface="Times New Roman" charset="0"/>
        </a:defRPr>
      </a:lvl7pPr>
      <a:lvl8pPr marL="1371600" algn="ctr" defTabSz="4075113" rtl="0" fontAlgn="base">
        <a:spcBef>
          <a:spcPct val="0"/>
        </a:spcBef>
        <a:spcAft>
          <a:spcPct val="0"/>
        </a:spcAft>
        <a:defRPr sz="19600">
          <a:solidFill>
            <a:schemeClr val="tx2"/>
          </a:solidFill>
          <a:latin typeface="Times New Roman" charset="0"/>
        </a:defRPr>
      </a:lvl8pPr>
      <a:lvl9pPr marL="1828800" algn="ctr" defTabSz="4075113" rtl="0" fontAlgn="base">
        <a:spcBef>
          <a:spcPct val="0"/>
        </a:spcBef>
        <a:spcAft>
          <a:spcPct val="0"/>
        </a:spcAft>
        <a:defRPr sz="19600">
          <a:solidFill>
            <a:schemeClr val="tx2"/>
          </a:solidFill>
          <a:latin typeface="Times New Roman" charset="0"/>
        </a:defRPr>
      </a:lvl9pPr>
    </p:titleStyle>
    <p:bodyStyle>
      <a:lvl1pPr marL="1528763" indent="-1528763" algn="l" defTabSz="4075113" rtl="0" eaLnBrk="0" fontAlgn="base" hangingPunct="0">
        <a:spcBef>
          <a:spcPct val="20000"/>
        </a:spcBef>
        <a:spcAft>
          <a:spcPct val="0"/>
        </a:spcAft>
        <a:buChar char="•"/>
        <a:defRPr sz="14300">
          <a:solidFill>
            <a:schemeClr val="tx1"/>
          </a:solidFill>
          <a:latin typeface="+mn-lt"/>
          <a:ea typeface="+mn-ea"/>
          <a:cs typeface="+mn-cs"/>
        </a:defRPr>
      </a:lvl1pPr>
      <a:lvl2pPr marL="3311525" indent="-1273175" algn="l" defTabSz="4075113" rtl="0" eaLnBrk="0" fontAlgn="base" hangingPunct="0">
        <a:spcBef>
          <a:spcPct val="20000"/>
        </a:spcBef>
        <a:spcAft>
          <a:spcPct val="0"/>
        </a:spcAft>
        <a:buChar char="–"/>
        <a:defRPr sz="12500">
          <a:solidFill>
            <a:schemeClr val="tx1"/>
          </a:solidFill>
          <a:latin typeface="+mn-lt"/>
        </a:defRPr>
      </a:lvl2pPr>
      <a:lvl3pPr marL="5094288" indent="-1019175" algn="l" defTabSz="4075113" rtl="0" eaLnBrk="0" fontAlgn="base" hangingPunct="0">
        <a:spcBef>
          <a:spcPct val="20000"/>
        </a:spcBef>
        <a:spcAft>
          <a:spcPct val="0"/>
        </a:spcAft>
        <a:buChar char="•"/>
        <a:defRPr sz="10700">
          <a:solidFill>
            <a:schemeClr val="tx1"/>
          </a:solidFill>
          <a:latin typeface="+mn-lt"/>
        </a:defRPr>
      </a:lvl3pPr>
      <a:lvl4pPr marL="7132638" indent="-1019175" algn="l" defTabSz="4075113" rtl="0" eaLnBrk="0" fontAlgn="base" hangingPunct="0">
        <a:spcBef>
          <a:spcPct val="20000"/>
        </a:spcBef>
        <a:spcAft>
          <a:spcPct val="0"/>
        </a:spcAft>
        <a:buChar char="–"/>
        <a:defRPr sz="8900">
          <a:solidFill>
            <a:schemeClr val="tx1"/>
          </a:solidFill>
          <a:latin typeface="+mn-lt"/>
        </a:defRPr>
      </a:lvl4pPr>
      <a:lvl5pPr marL="9169400" indent="-1017588" algn="l" defTabSz="4075113" rtl="0" eaLnBrk="0" fontAlgn="base" hangingPunct="0">
        <a:spcBef>
          <a:spcPct val="20000"/>
        </a:spcBef>
        <a:spcAft>
          <a:spcPct val="0"/>
        </a:spcAft>
        <a:buChar char="»"/>
        <a:defRPr sz="8900">
          <a:solidFill>
            <a:schemeClr val="tx1"/>
          </a:solidFill>
          <a:latin typeface="+mn-lt"/>
        </a:defRPr>
      </a:lvl5pPr>
      <a:lvl6pPr marL="9626600" indent="-1017588" algn="l" defTabSz="4075113" rtl="0" fontAlgn="base">
        <a:spcBef>
          <a:spcPct val="20000"/>
        </a:spcBef>
        <a:spcAft>
          <a:spcPct val="0"/>
        </a:spcAft>
        <a:buChar char="»"/>
        <a:defRPr sz="8900">
          <a:solidFill>
            <a:schemeClr val="tx1"/>
          </a:solidFill>
          <a:latin typeface="+mn-lt"/>
        </a:defRPr>
      </a:lvl6pPr>
      <a:lvl7pPr marL="10083800" indent="-1017588" algn="l" defTabSz="4075113" rtl="0" fontAlgn="base">
        <a:spcBef>
          <a:spcPct val="20000"/>
        </a:spcBef>
        <a:spcAft>
          <a:spcPct val="0"/>
        </a:spcAft>
        <a:buChar char="»"/>
        <a:defRPr sz="8900">
          <a:solidFill>
            <a:schemeClr val="tx1"/>
          </a:solidFill>
          <a:latin typeface="+mn-lt"/>
        </a:defRPr>
      </a:lvl7pPr>
      <a:lvl8pPr marL="10541000" indent="-1017588" algn="l" defTabSz="4075113" rtl="0" fontAlgn="base">
        <a:spcBef>
          <a:spcPct val="20000"/>
        </a:spcBef>
        <a:spcAft>
          <a:spcPct val="0"/>
        </a:spcAft>
        <a:buChar char="»"/>
        <a:defRPr sz="8900">
          <a:solidFill>
            <a:schemeClr val="tx1"/>
          </a:solidFill>
          <a:latin typeface="+mn-lt"/>
        </a:defRPr>
      </a:lvl8pPr>
      <a:lvl9pPr marL="10998200" indent="-1017588" algn="l" defTabSz="4075113" rtl="0" fontAlgn="base">
        <a:spcBef>
          <a:spcPct val="20000"/>
        </a:spcBef>
        <a:spcAft>
          <a:spcPct val="0"/>
        </a:spcAft>
        <a:buChar char="»"/>
        <a:defRPr sz="8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4" Type="http://schemas.openxmlformats.org/officeDocument/2006/relationships/oleObject" Target="../embeddings/oleObject1.bin"/><Relationship Id="rId4" Type="http://schemas.openxmlformats.org/officeDocument/2006/relationships/notesSlide" Target="../notesSlides/notesSlide1.xml"/><Relationship Id="rId7" Type="http://schemas.openxmlformats.org/officeDocument/2006/relationships/image" Target="../media/image4.jpeg"/><Relationship Id="rId11" Type="http://schemas.openxmlformats.org/officeDocument/2006/relationships/hyperlink" Target="http://www.justclamps.com/" TargetMode="External"/><Relationship Id="rId1" Type="http://schemas.openxmlformats.org/officeDocument/2006/relationships/themeOverride" Target="../theme/themeOverride1.xml"/><Relationship Id="rId6" Type="http://schemas.openxmlformats.org/officeDocument/2006/relationships/image" Target="../media/image3.png"/><Relationship Id="rId16" Type="http://schemas.openxmlformats.org/officeDocument/2006/relationships/image" Target="../media/image7.png"/><Relationship Id="rId8" Type="http://schemas.openxmlformats.org/officeDocument/2006/relationships/hyperlink" Target="http://www.peninsula.org/images/cancer_center/Trilogy%20Linear%20Accelerator2.jpg" TargetMode="External"/><Relationship Id="rId13" Type="http://schemas.openxmlformats.org/officeDocument/2006/relationships/image" Target="../media/image5.png"/><Relationship Id="rId10" Type="http://schemas.openxmlformats.org/officeDocument/2006/relationships/hyperlink" Target="http://www.kjmagnetics.com/" TargetMode="External"/><Relationship Id="rId5" Type="http://schemas.openxmlformats.org/officeDocument/2006/relationships/image" Target="../media/image2.png"/><Relationship Id="rId15" Type="http://schemas.openxmlformats.org/officeDocument/2006/relationships/image" Target="../media/image6.jpeg"/><Relationship Id="rId12" Type="http://schemas.openxmlformats.org/officeDocument/2006/relationships/hyperlink" Target="http://www.radionics.com/products/stereotaxy/CRW_Catalog.pdf" TargetMode="External"/><Relationship Id="rId17" Type="http://schemas.openxmlformats.org/officeDocument/2006/relationships/image" Target="../media/image8.jpeg"/><Relationship Id="rId2" Type="http://schemas.openxmlformats.org/officeDocument/2006/relationships/vmlDrawing" Target="../drawings/vmlDrawing1.vml"/><Relationship Id="rId9" Type="http://schemas.openxmlformats.org/officeDocument/2006/relationships/hyperlink" Target="http://dx.doi.org/10.1088/0031-9155/48/14/402" TargetMode="External"/><Relationship Id="rId3" Type="http://schemas.openxmlformats.org/officeDocument/2006/relationships/slideLayout" Target="../slideLayouts/slideLayout7.xml"/><Relationship Id="rId18"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3" name="Text Box 14"/>
          <p:cNvSpPr txBox="1">
            <a:spLocks noChangeArrowheads="1"/>
          </p:cNvSpPr>
          <p:nvPr/>
        </p:nvSpPr>
        <p:spPr bwMode="auto">
          <a:xfrm>
            <a:off x="1981200" y="2339658"/>
            <a:ext cx="47701200" cy="3600986"/>
          </a:xfrm>
          <a:prstGeom prst="rect">
            <a:avLst/>
          </a:prstGeom>
          <a:noFill/>
          <a:ln w="12700">
            <a:noFill/>
            <a:miter lim="800000"/>
            <a:headEnd/>
            <a:tailEnd/>
          </a:ln>
        </p:spPr>
        <p:txBody>
          <a:bodyPr lIns="274320" tIns="274320" rIns="274320" bIns="274320">
            <a:spAutoFit/>
          </a:bodyPr>
          <a:lstStyle/>
          <a:p>
            <a:pPr algn="ctr">
              <a:spcBef>
                <a:spcPts val="0"/>
              </a:spcBef>
            </a:pPr>
            <a:r>
              <a:rPr lang="en-US" sz="6600" b="1" dirty="0" smtClean="0">
                <a:latin typeface="Calibri" pitchFamily="34" charset="0"/>
                <a:cs typeface="Arial" pitchFamily="34" charset="0"/>
              </a:rPr>
              <a:t>Justin Cacciatore, Rebecca Clayman, Bret Olson, Katie Pollock </a:t>
            </a:r>
          </a:p>
          <a:p>
            <a:pPr algn="ctr">
              <a:spcBef>
                <a:spcPts val="0"/>
              </a:spcBef>
            </a:pPr>
            <a:r>
              <a:rPr lang="en-US" sz="6600" b="1" dirty="0" smtClean="0">
                <a:latin typeface="Calibri" pitchFamily="34" charset="0"/>
                <a:cs typeface="Arial" pitchFamily="34" charset="0"/>
              </a:rPr>
              <a:t>Department </a:t>
            </a:r>
            <a:r>
              <a:rPr lang="en-US" sz="6600" b="1" dirty="0">
                <a:latin typeface="Calibri" pitchFamily="34" charset="0"/>
                <a:cs typeface="Arial" pitchFamily="34" charset="0"/>
              </a:rPr>
              <a:t>of Biomedical Engineering</a:t>
            </a:r>
            <a:br>
              <a:rPr lang="en-US" sz="6600" b="1" dirty="0">
                <a:latin typeface="Calibri" pitchFamily="34" charset="0"/>
                <a:cs typeface="Arial" pitchFamily="34" charset="0"/>
              </a:rPr>
            </a:br>
            <a:r>
              <a:rPr lang="en-US" sz="6600" dirty="0" smtClean="0">
                <a:latin typeface="Calibri" pitchFamily="34" charset="0"/>
                <a:cs typeface="Arial" pitchFamily="34" charset="0"/>
              </a:rPr>
              <a:t>Advisor: Wally Block Client: Lori Hayes, MS R.N. </a:t>
            </a:r>
            <a:endParaRPr lang="en-US" sz="6600" dirty="0">
              <a:latin typeface="Calibri" pitchFamily="34" charset="0"/>
              <a:cs typeface="Arial" pitchFamily="34" charset="0"/>
            </a:endParaRPr>
          </a:p>
        </p:txBody>
      </p:sp>
      <p:sp>
        <p:nvSpPr>
          <p:cNvPr id="2058" name="Rectangle 180"/>
          <p:cNvSpPr>
            <a:spLocks noChangeArrowheads="1"/>
          </p:cNvSpPr>
          <p:nvPr/>
        </p:nvSpPr>
        <p:spPr bwMode="auto">
          <a:xfrm>
            <a:off x="9033872" y="853440"/>
            <a:ext cx="33516208" cy="2200602"/>
          </a:xfrm>
          <a:prstGeom prst="rect">
            <a:avLst/>
          </a:prstGeom>
          <a:noFill/>
          <a:ln w="9525">
            <a:noFill/>
            <a:miter lim="800000"/>
            <a:headEnd/>
            <a:tailEnd/>
          </a:ln>
        </p:spPr>
        <p:txBody>
          <a:bodyPr wrap="square">
            <a:spAutoFit/>
          </a:bodyPr>
          <a:lstStyle/>
          <a:p>
            <a:pPr algn="ctr"/>
            <a:r>
              <a:rPr lang="en-US" sz="13700" b="1" dirty="0" smtClean="0">
                <a:latin typeface="Calibri" pitchFamily="34" charset="0"/>
                <a:cs typeface="Arial" pitchFamily="34" charset="0"/>
              </a:rPr>
              <a:t>Stereotactic Radiosurgery Head Frame Holder</a:t>
            </a:r>
            <a:endParaRPr lang="en-US" sz="13700" b="1" dirty="0">
              <a:latin typeface="Calibri" pitchFamily="34" charset="0"/>
              <a:cs typeface="Arial" pitchFamily="34" charset="0"/>
            </a:endParaRPr>
          </a:p>
        </p:txBody>
      </p:sp>
      <p:pic>
        <p:nvPicPr>
          <p:cNvPr id="2070" name="Picture 197"/>
          <p:cNvPicPr>
            <a:picLocks noChangeAspect="1" noChangeArrowheads="1"/>
          </p:cNvPicPr>
          <p:nvPr/>
        </p:nvPicPr>
        <p:blipFill>
          <a:blip r:embed="rId5" cstate="print"/>
          <a:srcRect/>
          <a:stretch>
            <a:fillRect/>
          </a:stretch>
        </p:blipFill>
        <p:spPr bwMode="auto">
          <a:xfrm>
            <a:off x="1261415" y="1584960"/>
            <a:ext cx="6724346" cy="2998470"/>
          </a:xfrm>
          <a:prstGeom prst="rect">
            <a:avLst/>
          </a:prstGeom>
          <a:noFill/>
          <a:ln w="9525">
            <a:noFill/>
            <a:miter lim="800000"/>
            <a:headEnd/>
            <a:tailEnd/>
          </a:ln>
        </p:spPr>
      </p:pic>
      <p:sp>
        <p:nvSpPr>
          <p:cNvPr id="2081" name="Rectangle 33"/>
          <p:cNvSpPr>
            <a:spLocks noChangeArrowheads="1"/>
          </p:cNvSpPr>
          <p:nvPr/>
        </p:nvSpPr>
        <p:spPr bwMode="auto">
          <a:xfrm>
            <a:off x="0" y="0"/>
            <a:ext cx="51206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2" name="Picture 8"/>
          <p:cNvPicPr>
            <a:picLocks noChangeAspect="1" noChangeArrowheads="1"/>
          </p:cNvPicPr>
          <p:nvPr/>
        </p:nvPicPr>
        <p:blipFill>
          <a:blip r:embed="rId6" cstate="print"/>
          <a:srcRect/>
          <a:stretch>
            <a:fillRect/>
          </a:stretch>
        </p:blipFill>
        <p:spPr bwMode="auto">
          <a:xfrm>
            <a:off x="44135041" y="0"/>
            <a:ext cx="5486400" cy="5539666"/>
          </a:xfrm>
          <a:prstGeom prst="rect">
            <a:avLst/>
          </a:prstGeom>
          <a:noFill/>
          <a:ln w="9525">
            <a:noFill/>
            <a:miter lim="800000"/>
            <a:headEnd/>
            <a:tailEnd/>
          </a:ln>
          <a:effectLst/>
        </p:spPr>
      </p:pic>
      <p:sp>
        <p:nvSpPr>
          <p:cNvPr id="51" name="TextBox 50"/>
          <p:cNvSpPr txBox="1"/>
          <p:nvPr/>
        </p:nvSpPr>
        <p:spPr>
          <a:xfrm>
            <a:off x="1036320" y="9083041"/>
            <a:ext cx="14874240" cy="3493264"/>
          </a:xfrm>
          <a:prstGeom prst="rect">
            <a:avLst/>
          </a:prstGeom>
          <a:noFill/>
          <a:ln>
            <a:noFill/>
          </a:ln>
        </p:spPr>
        <p:txBody>
          <a:bodyPr wrap="square" rtlCol="0">
            <a:spAutoFit/>
          </a:bodyPr>
          <a:lstStyle/>
          <a:p>
            <a:endParaRPr lang="en-US" sz="4100" i="1" dirty="0" smtClean="0">
              <a:latin typeface="Arial" pitchFamily="34" charset="0"/>
              <a:cs typeface="Arial" pitchFamily="34" charset="0"/>
            </a:endParaRPr>
          </a:p>
          <a:p>
            <a:endParaRPr lang="en-US" sz="6000" dirty="0" smtClean="0"/>
          </a:p>
          <a:p>
            <a:endParaRPr lang="en-US" sz="6000" dirty="0" smtClean="0"/>
          </a:p>
          <a:p>
            <a:endParaRPr lang="en-US" sz="6000" dirty="0"/>
          </a:p>
        </p:txBody>
      </p:sp>
      <p:sp>
        <p:nvSpPr>
          <p:cNvPr id="62" name="TextBox 61"/>
          <p:cNvSpPr txBox="1"/>
          <p:nvPr/>
        </p:nvSpPr>
        <p:spPr>
          <a:xfrm>
            <a:off x="33771840" y="15544800"/>
            <a:ext cx="16581120" cy="1446550"/>
          </a:xfrm>
          <a:prstGeom prst="rect">
            <a:avLst/>
          </a:prstGeom>
          <a:solidFill>
            <a:srgbClr val="C00000"/>
          </a:solidFill>
          <a:ln>
            <a:solidFill>
              <a:schemeClr val="tx1">
                <a:lumMod val="95000"/>
                <a:lumOff val="5000"/>
              </a:schemeClr>
            </a:solidFill>
          </a:ln>
          <a:effectLst>
            <a:outerShdw blurRad="50800" dist="38100" dir="2700000" algn="tl" rotWithShape="0">
              <a:prstClr val="black">
                <a:alpha val="40000"/>
              </a:prstClr>
            </a:outerShdw>
          </a:effectLst>
        </p:spPr>
        <p:txBody>
          <a:bodyPr wrap="square" rtlCol="0">
            <a:spAutoFit/>
          </a:bodyPr>
          <a:lstStyle/>
          <a:p>
            <a:pPr algn="ctr"/>
            <a:r>
              <a:rPr lang="en-US" sz="8800" b="1" i="1" dirty="0" smtClean="0">
                <a:solidFill>
                  <a:schemeClr val="bg1"/>
                </a:solidFill>
                <a:latin typeface="Calibri" pitchFamily="34" charset="0"/>
                <a:cs typeface="Arial" pitchFamily="34" charset="0"/>
              </a:rPr>
              <a:t>Future Work</a:t>
            </a:r>
            <a:endParaRPr lang="en-US" sz="8800" b="1" i="1" dirty="0">
              <a:solidFill>
                <a:schemeClr val="bg1"/>
              </a:solidFill>
              <a:latin typeface="Calibri" pitchFamily="34" charset="0"/>
              <a:cs typeface="Arial" pitchFamily="34" charset="0"/>
            </a:endParaRPr>
          </a:p>
        </p:txBody>
      </p:sp>
      <p:sp>
        <p:nvSpPr>
          <p:cNvPr id="27" name="TextBox 26"/>
          <p:cNvSpPr txBox="1"/>
          <p:nvPr/>
        </p:nvSpPr>
        <p:spPr>
          <a:xfrm>
            <a:off x="716280" y="6206490"/>
            <a:ext cx="14325600" cy="1446550"/>
          </a:xfrm>
          <a:prstGeom prst="rect">
            <a:avLst/>
          </a:prstGeom>
          <a:solidFill>
            <a:srgbClr val="C00000"/>
          </a:solidFill>
          <a:ln cap="rnd">
            <a:solidFill>
              <a:schemeClr val="tx1">
                <a:lumMod val="95000"/>
                <a:lumOff val="5000"/>
              </a:schemeClr>
            </a:solidFill>
          </a:ln>
          <a:effectLst>
            <a:outerShdw blurRad="50800" dist="38100" dir="2700000" algn="tl" rotWithShape="0">
              <a:prstClr val="black">
                <a:alpha val="40000"/>
              </a:prstClr>
            </a:outerShdw>
          </a:effectLst>
        </p:spPr>
        <p:txBody>
          <a:bodyPr wrap="square" rtlCol="0">
            <a:spAutoFit/>
          </a:bodyPr>
          <a:lstStyle/>
          <a:p>
            <a:pPr algn="ctr"/>
            <a:r>
              <a:rPr lang="en-US" sz="8800" b="1" i="1" dirty="0" smtClean="0">
                <a:solidFill>
                  <a:schemeClr val="bg1"/>
                </a:solidFill>
                <a:latin typeface="Calibri" pitchFamily="34" charset="0"/>
                <a:cs typeface="Arial" pitchFamily="34" charset="0"/>
              </a:rPr>
              <a:t>Abstract </a:t>
            </a:r>
          </a:p>
        </p:txBody>
      </p:sp>
      <p:sp>
        <p:nvSpPr>
          <p:cNvPr id="38" name="TextBox 37"/>
          <p:cNvSpPr txBox="1"/>
          <p:nvPr/>
        </p:nvSpPr>
        <p:spPr>
          <a:xfrm>
            <a:off x="750570" y="12439650"/>
            <a:ext cx="14257020" cy="1470660"/>
          </a:xfrm>
          <a:prstGeom prst="rect">
            <a:avLst/>
          </a:prstGeom>
          <a:solidFill>
            <a:srgbClr val="C00000"/>
          </a:solidFill>
          <a:ln>
            <a:solidFill>
              <a:schemeClr val="tx1">
                <a:lumMod val="95000"/>
                <a:lumOff val="5000"/>
              </a:schemeClr>
            </a:solidFill>
          </a:ln>
          <a:effectLst>
            <a:outerShdw blurRad="50800" dist="38100" dir="2700000" algn="tl" rotWithShape="0">
              <a:prstClr val="black">
                <a:alpha val="40000"/>
              </a:prstClr>
            </a:outerShdw>
          </a:effectLst>
        </p:spPr>
        <p:txBody>
          <a:bodyPr wrap="square" rtlCol="0">
            <a:spAutoFit/>
          </a:bodyPr>
          <a:lstStyle/>
          <a:p>
            <a:pPr algn="ctr"/>
            <a:r>
              <a:rPr lang="en-US" sz="8800" b="1" i="1" dirty="0" smtClean="0">
                <a:solidFill>
                  <a:schemeClr val="bg1"/>
                </a:solidFill>
                <a:latin typeface="Calibri" pitchFamily="34" charset="0"/>
                <a:cs typeface="Arial" pitchFamily="34" charset="0"/>
              </a:rPr>
              <a:t>Procedure Requirements</a:t>
            </a:r>
          </a:p>
        </p:txBody>
      </p:sp>
      <p:sp>
        <p:nvSpPr>
          <p:cNvPr id="42" name="TextBox 41"/>
          <p:cNvSpPr txBox="1"/>
          <p:nvPr/>
        </p:nvSpPr>
        <p:spPr>
          <a:xfrm>
            <a:off x="33649920" y="25603200"/>
            <a:ext cx="16642080" cy="1446550"/>
          </a:xfrm>
          <a:prstGeom prst="rect">
            <a:avLst/>
          </a:prstGeom>
          <a:solidFill>
            <a:srgbClr val="C00000"/>
          </a:solidFill>
          <a:ln>
            <a:solidFill>
              <a:schemeClr val="tx1">
                <a:lumMod val="95000"/>
                <a:lumOff val="5000"/>
              </a:schemeClr>
            </a:solidFill>
          </a:ln>
          <a:effectLst>
            <a:outerShdw blurRad="50800" dist="38100" dir="2700000" algn="tl" rotWithShape="0">
              <a:prstClr val="black">
                <a:alpha val="40000"/>
              </a:prstClr>
            </a:outerShdw>
          </a:effectLst>
        </p:spPr>
        <p:txBody>
          <a:bodyPr wrap="square" rtlCol="0">
            <a:spAutoFit/>
          </a:bodyPr>
          <a:lstStyle/>
          <a:p>
            <a:pPr algn="ctr"/>
            <a:r>
              <a:rPr lang="en-US" sz="8800" b="1" i="1" dirty="0" smtClean="0">
                <a:solidFill>
                  <a:schemeClr val="bg1"/>
                </a:solidFill>
                <a:latin typeface="Calibri" pitchFamily="34" charset="0"/>
                <a:cs typeface="Arial" pitchFamily="34" charset="0"/>
              </a:rPr>
              <a:t>References/Acknowledgements</a:t>
            </a:r>
            <a:endParaRPr lang="en-US" sz="8800" b="1" i="1" dirty="0">
              <a:solidFill>
                <a:schemeClr val="bg1"/>
              </a:solidFill>
              <a:latin typeface="Calibri" pitchFamily="34" charset="0"/>
              <a:cs typeface="Arial" pitchFamily="34" charset="0"/>
            </a:endParaRPr>
          </a:p>
        </p:txBody>
      </p:sp>
      <p:sp>
        <p:nvSpPr>
          <p:cNvPr id="43" name="TextBox 42"/>
          <p:cNvSpPr txBox="1"/>
          <p:nvPr/>
        </p:nvSpPr>
        <p:spPr>
          <a:xfrm>
            <a:off x="15422880" y="25603200"/>
            <a:ext cx="17922240" cy="1446550"/>
          </a:xfrm>
          <a:prstGeom prst="rect">
            <a:avLst/>
          </a:prstGeom>
          <a:solidFill>
            <a:srgbClr val="C00000"/>
          </a:solidFill>
          <a:ln>
            <a:solidFill>
              <a:schemeClr val="tx1">
                <a:lumMod val="95000"/>
                <a:lumOff val="5000"/>
              </a:schemeClr>
            </a:solidFill>
          </a:ln>
          <a:effectLst>
            <a:outerShdw blurRad="50800" dist="38100" dir="2700000" algn="tl" rotWithShape="0">
              <a:prstClr val="black">
                <a:alpha val="40000"/>
              </a:prstClr>
            </a:outerShdw>
          </a:effectLst>
        </p:spPr>
        <p:txBody>
          <a:bodyPr wrap="square" rtlCol="0">
            <a:spAutoFit/>
          </a:bodyPr>
          <a:lstStyle/>
          <a:p>
            <a:pPr algn="ctr"/>
            <a:r>
              <a:rPr lang="en-US" sz="8800" b="1" i="1" dirty="0" smtClean="0">
                <a:solidFill>
                  <a:schemeClr val="bg1"/>
                </a:solidFill>
                <a:latin typeface="Calibri" pitchFamily="34" charset="0"/>
                <a:cs typeface="Arial" pitchFamily="34" charset="0"/>
              </a:rPr>
              <a:t>Cost Analysis</a:t>
            </a:r>
            <a:endParaRPr lang="en-US" sz="8800" b="1" i="1" dirty="0">
              <a:solidFill>
                <a:schemeClr val="bg1"/>
              </a:solidFill>
              <a:latin typeface="Calibri" pitchFamily="34" charset="0"/>
              <a:cs typeface="Arial" pitchFamily="34" charset="0"/>
            </a:endParaRPr>
          </a:p>
        </p:txBody>
      </p:sp>
      <p:sp>
        <p:nvSpPr>
          <p:cNvPr id="54" name="TextBox 53"/>
          <p:cNvSpPr txBox="1"/>
          <p:nvPr/>
        </p:nvSpPr>
        <p:spPr>
          <a:xfrm>
            <a:off x="792480" y="25609616"/>
            <a:ext cx="14203680" cy="1456624"/>
          </a:xfrm>
          <a:prstGeom prst="rect">
            <a:avLst/>
          </a:prstGeom>
          <a:solidFill>
            <a:srgbClr val="C00000"/>
          </a:solidFill>
          <a:ln>
            <a:solidFill>
              <a:schemeClr val="tx1">
                <a:lumMod val="95000"/>
                <a:lumOff val="5000"/>
              </a:schemeClr>
            </a:solidFill>
          </a:ln>
          <a:effectLst>
            <a:outerShdw blurRad="50800" dist="38100" dir="2700000" algn="tl" rotWithShape="0">
              <a:prstClr val="black">
                <a:alpha val="40000"/>
              </a:prstClr>
            </a:outerShdw>
          </a:effectLst>
        </p:spPr>
        <p:txBody>
          <a:bodyPr wrap="square" rtlCol="0">
            <a:spAutoFit/>
          </a:bodyPr>
          <a:lstStyle/>
          <a:p>
            <a:pPr algn="ctr"/>
            <a:r>
              <a:rPr lang="en-US" sz="8800" b="1" i="1" dirty="0" smtClean="0">
                <a:solidFill>
                  <a:schemeClr val="bg1"/>
                </a:solidFill>
                <a:latin typeface="Calibri" pitchFamily="34" charset="0"/>
              </a:rPr>
              <a:t>Client Requirements</a:t>
            </a:r>
          </a:p>
        </p:txBody>
      </p:sp>
      <p:sp>
        <p:nvSpPr>
          <p:cNvPr id="52" name="TextBox 51"/>
          <p:cNvSpPr txBox="1"/>
          <p:nvPr/>
        </p:nvSpPr>
        <p:spPr>
          <a:xfrm>
            <a:off x="670560" y="7635241"/>
            <a:ext cx="14325600" cy="5324535"/>
          </a:xfrm>
          <a:prstGeom prst="rect">
            <a:avLst/>
          </a:prstGeom>
          <a:noFill/>
        </p:spPr>
        <p:txBody>
          <a:bodyPr wrap="square" rtlCol="0">
            <a:spAutoFit/>
          </a:bodyPr>
          <a:lstStyle/>
          <a:p>
            <a:r>
              <a:rPr lang="en-US" sz="2800" dirty="0" smtClean="0"/>
              <a:t>Stereotactic Radiosurgery is a precise method of delivering radiation therapy to a patient with malformations (such as tumors) in the brain. At the UW hospital, a linear accelerator focuses beams of radiation onto the tumor to damage DNA so that cells within the tumor are not able to further replicate and cause harm to the patient. To map the location of the tumor, the patient wears a halo. The halo is positioned by tightening four precision screws into the patient’s skull. This procedure currently requires two medical personnel. Our team fabricated a device that holds the halo while a single physician secures it into place. This device utilizes an articulating dental operatory light arm to maximize the motion of the arm. The halo will be attached to the device via clamps. This device will allow the halo to be attached to the patient in preparation for stereotactic radiosurgery, while utilizing physician time efficiently.</a:t>
            </a:r>
          </a:p>
          <a:p>
            <a:endParaRPr lang="en-US" dirty="0"/>
          </a:p>
        </p:txBody>
      </p:sp>
      <p:pic>
        <p:nvPicPr>
          <p:cNvPr id="17" name="Picture 16"/>
          <p:cNvPicPr/>
          <p:nvPr/>
        </p:nvPicPr>
        <p:blipFill>
          <a:blip r:embed="rId7" cstate="print"/>
          <a:srcRect/>
          <a:stretch>
            <a:fillRect/>
          </a:stretch>
        </p:blipFill>
        <p:spPr bwMode="auto">
          <a:xfrm>
            <a:off x="9631680" y="18840450"/>
            <a:ext cx="5425440" cy="5608320"/>
          </a:xfrm>
          <a:prstGeom prst="rect">
            <a:avLst/>
          </a:prstGeom>
          <a:noFill/>
          <a:ln w="9525">
            <a:noFill/>
            <a:miter lim="800000"/>
            <a:headEnd/>
            <a:tailEnd/>
          </a:ln>
        </p:spPr>
      </p:pic>
      <p:sp>
        <p:nvSpPr>
          <p:cNvPr id="2" name="Text Box 2"/>
          <p:cNvSpPr txBox="1">
            <a:spLocks noChangeArrowheads="1"/>
          </p:cNvSpPr>
          <p:nvPr/>
        </p:nvSpPr>
        <p:spPr bwMode="auto">
          <a:xfrm>
            <a:off x="10815320" y="24532589"/>
            <a:ext cx="3849370" cy="75918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cs typeface="Arial" pitchFamily="34" charset="0"/>
              </a:rPr>
              <a:t>Figure 2. Linear Accelerator used in Stereotactic Radiosurgery </a:t>
            </a:r>
            <a:r>
              <a:rPr kumimoji="0" lang="en-US" sz="800" b="0" i="0" u="none" strike="noStrike" cap="none" normalizeH="0" baseline="0" dirty="0" smtClean="0">
                <a:ln>
                  <a:noFill/>
                </a:ln>
                <a:solidFill>
                  <a:schemeClr val="tx1"/>
                </a:solidFill>
                <a:effectLst/>
                <a:latin typeface="Times New Roman" pitchFamily="18" charset="0"/>
                <a:cs typeface="Arial" pitchFamily="34" charset="0"/>
                <a:hlinkClick r:id="rId8"/>
              </a:rPr>
              <a:t>http://www.peninsula.org/images/cancer_center/Trilogy%20Linear%20Accelerator2.jpg</a:t>
            </a:r>
            <a:r>
              <a:rPr kumimoji="0" lang="en-US" sz="800" b="0" i="0" u="none" strike="noStrike" cap="none" normalizeH="0" baseline="0" dirty="0" smtClean="0">
                <a:ln>
                  <a:noFill/>
                </a:ln>
                <a:solidFill>
                  <a:schemeClr val="tx1"/>
                </a:solidFill>
                <a:effectLst/>
                <a:latin typeface="Times New Roman" pitchFamily="18" charset="0"/>
                <a:cs typeface="Arial" pitchFamily="34" charset="0"/>
              </a:rPr>
              <a:t> </a:t>
            </a:r>
            <a:endParaRPr kumimoji="0" lang="en-US" sz="9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TextBox 19"/>
          <p:cNvSpPr txBox="1"/>
          <p:nvPr/>
        </p:nvSpPr>
        <p:spPr>
          <a:xfrm>
            <a:off x="34514790" y="27397710"/>
            <a:ext cx="15788640" cy="4524315"/>
          </a:xfrm>
          <a:prstGeom prst="rect">
            <a:avLst/>
          </a:prstGeom>
          <a:noFill/>
        </p:spPr>
        <p:txBody>
          <a:bodyPr wrap="square" rtlCol="0">
            <a:spAutoFit/>
          </a:bodyPr>
          <a:lstStyle/>
          <a:p>
            <a:r>
              <a:rPr lang="en-US" sz="2800" dirty="0" smtClean="0"/>
              <a:t>Comprehensive quality assurance for stereotactic radiosurgery treatments</a:t>
            </a:r>
            <a:endParaRPr lang="en-US" sz="2800" b="1" dirty="0" smtClean="0"/>
          </a:p>
          <a:p>
            <a:r>
              <a:rPr lang="en-US" sz="2800" dirty="0" smtClean="0"/>
              <a:t>R </a:t>
            </a:r>
            <a:r>
              <a:rPr lang="en-US" sz="2800" dirty="0" err="1" smtClean="0"/>
              <a:t>Ramaseshan</a:t>
            </a:r>
            <a:r>
              <a:rPr lang="en-US" sz="2800" dirty="0" smtClean="0"/>
              <a:t> </a:t>
            </a:r>
            <a:r>
              <a:rPr lang="en-US" sz="2800" i="1" dirty="0" smtClean="0"/>
              <a:t>et al</a:t>
            </a:r>
            <a:r>
              <a:rPr lang="en-US" sz="2800" dirty="0" smtClean="0"/>
              <a:t> 2003 </a:t>
            </a:r>
            <a:r>
              <a:rPr lang="en-US" sz="2800" i="1" dirty="0" smtClean="0"/>
              <a:t>Phys. Med. Biol.</a:t>
            </a:r>
            <a:r>
              <a:rPr lang="en-US" sz="2800" dirty="0" smtClean="0"/>
              <a:t> </a:t>
            </a:r>
            <a:r>
              <a:rPr lang="en-US" sz="2800" b="1" dirty="0" smtClean="0"/>
              <a:t>48</a:t>
            </a:r>
            <a:r>
              <a:rPr lang="en-US" sz="2800" dirty="0" smtClean="0"/>
              <a:t> N199-N205   </a:t>
            </a:r>
            <a:r>
              <a:rPr lang="en-US" sz="2800" dirty="0" err="1" smtClean="0"/>
              <a:t>doi</a:t>
            </a:r>
            <a:r>
              <a:rPr lang="en-US" sz="2800" dirty="0" smtClean="0"/>
              <a:t>: </a:t>
            </a:r>
            <a:r>
              <a:rPr lang="en-US" sz="2800" u="sng" dirty="0" smtClean="0">
                <a:hlinkClick r:id="rId9"/>
              </a:rPr>
              <a:t>10.1088/0031-9155/48/14/402</a:t>
            </a:r>
            <a:r>
              <a:rPr lang="en-US" sz="2800" dirty="0" smtClean="0"/>
              <a:t>  </a:t>
            </a:r>
          </a:p>
          <a:p>
            <a:r>
              <a:rPr lang="en-US" sz="2800" dirty="0" smtClean="0"/>
              <a:t>K&amp;J Magnetics Inc. </a:t>
            </a:r>
            <a:r>
              <a:rPr lang="fr-FR" sz="2800" dirty="0" err="1" smtClean="0"/>
              <a:t>Jamison</a:t>
            </a:r>
            <a:r>
              <a:rPr lang="fr-FR" sz="2800" dirty="0" smtClean="0"/>
              <a:t>, PA. </a:t>
            </a:r>
            <a:r>
              <a:rPr lang="fr-FR" sz="2800" u="sng" dirty="0" smtClean="0">
                <a:hlinkClick r:id="rId10"/>
              </a:rPr>
              <a:t>www.kjmagnetics.com</a:t>
            </a:r>
            <a:endParaRPr lang="en-US" sz="2800" dirty="0" smtClean="0"/>
          </a:p>
          <a:p>
            <a:r>
              <a:rPr lang="en-US" sz="2800" dirty="0" smtClean="0"/>
              <a:t>Peachtree Woodworking Supply Inc.  Atlanta , GA. ©2001-2008. </a:t>
            </a:r>
            <a:r>
              <a:rPr lang="en-US" sz="2800" u="sng" dirty="0" smtClean="0">
                <a:hlinkClick r:id="rId11"/>
              </a:rPr>
              <a:t>www.justclamps.com</a:t>
            </a:r>
            <a:endParaRPr lang="en-US" sz="2800" dirty="0" smtClean="0"/>
          </a:p>
          <a:p>
            <a:r>
              <a:rPr lang="en-US" sz="2800" dirty="0" err="1" smtClean="0"/>
              <a:t>Stereotaxy</a:t>
            </a:r>
            <a:r>
              <a:rPr lang="en-US" sz="2800" dirty="0" smtClean="0"/>
              <a:t> Product Catalog. </a:t>
            </a:r>
            <a:r>
              <a:rPr lang="en-US" sz="2800" u="sng" dirty="0" smtClean="0">
                <a:hlinkClick r:id="rId12"/>
              </a:rPr>
              <a:t>http://www.radionics.com/products/stereotaxy/CRW_Catalog.pdf</a:t>
            </a:r>
            <a:endParaRPr lang="en-US" sz="2800" u="sng" dirty="0" smtClean="0"/>
          </a:p>
          <a:p>
            <a:r>
              <a:rPr lang="en-US" sz="2800" u="sng" dirty="0" smtClean="0"/>
              <a:t>http://www.kabdental.com/small-dental-equipment/lighting-reflectors-shields/beaver8.jpg</a:t>
            </a:r>
          </a:p>
          <a:p>
            <a:r>
              <a:rPr lang="en-US" sz="2800" dirty="0" smtClean="0"/>
              <a:t>Lori Hayes, MS RN and the University of Wisconsin Hospital Radiosurgery Department</a:t>
            </a:r>
          </a:p>
          <a:p>
            <a:r>
              <a:rPr lang="en-US" sz="2800" dirty="0" smtClean="0"/>
              <a:t>Associate Professor Wally Block</a:t>
            </a:r>
          </a:p>
          <a:p>
            <a:endParaRPr lang="en-US" dirty="0" smtClean="0"/>
          </a:p>
          <a:p>
            <a:endParaRPr lang="en-US" dirty="0"/>
          </a:p>
        </p:txBody>
      </p:sp>
      <p:pic>
        <p:nvPicPr>
          <p:cNvPr id="21" name="Picture 2" descr="C:\Users\Becca\Desktop\Stereotactic Radiosurgery Headframe Holder\photos\13.bmp"/>
          <p:cNvPicPr>
            <a:picLocks noChangeAspect="1" noChangeArrowheads="1"/>
          </p:cNvPicPr>
          <p:nvPr/>
        </p:nvPicPr>
        <p:blipFill>
          <a:blip r:embed="rId13" cstate="print"/>
          <a:srcRect/>
          <a:stretch>
            <a:fillRect/>
          </a:stretch>
        </p:blipFill>
        <p:spPr bwMode="auto">
          <a:xfrm>
            <a:off x="1508760" y="27412950"/>
            <a:ext cx="6324600" cy="4743450"/>
          </a:xfrm>
          <a:prstGeom prst="rect">
            <a:avLst/>
          </a:prstGeom>
          <a:noFill/>
        </p:spPr>
      </p:pic>
      <p:sp>
        <p:nvSpPr>
          <p:cNvPr id="23" name="TextBox 22"/>
          <p:cNvSpPr txBox="1"/>
          <p:nvPr/>
        </p:nvSpPr>
        <p:spPr>
          <a:xfrm>
            <a:off x="842010" y="18806160"/>
            <a:ext cx="9540240" cy="6555641"/>
          </a:xfrm>
          <a:prstGeom prst="rect">
            <a:avLst/>
          </a:prstGeom>
          <a:noFill/>
        </p:spPr>
        <p:txBody>
          <a:bodyPr wrap="square" rtlCol="0">
            <a:spAutoFit/>
          </a:bodyPr>
          <a:lstStyle/>
          <a:p>
            <a:pPr>
              <a:buFont typeface="Arial" pitchFamily="34" charset="0"/>
              <a:buChar char="•"/>
            </a:pPr>
            <a:r>
              <a:rPr lang="en-US" sz="2800" dirty="0" smtClean="0"/>
              <a:t>Non-invasive procedure performed on patients with benign tumors, malignant tumors, or </a:t>
            </a:r>
            <a:r>
              <a:rPr lang="en-US" sz="2800" dirty="0" err="1" smtClean="0"/>
              <a:t>arteriovenous</a:t>
            </a:r>
            <a:r>
              <a:rPr lang="en-US" sz="2800" dirty="0" smtClean="0"/>
              <a:t> malformations</a:t>
            </a:r>
          </a:p>
          <a:p>
            <a:pPr>
              <a:buFont typeface="Arial" pitchFamily="34" charset="0"/>
              <a:buChar char="•"/>
            </a:pPr>
            <a:r>
              <a:rPr lang="en-US" sz="2800" dirty="0" smtClean="0"/>
              <a:t>Deliver high doses of radiation without damaging surrounding brain tissue</a:t>
            </a:r>
          </a:p>
          <a:p>
            <a:pPr>
              <a:buFont typeface="Arial" pitchFamily="34" charset="0"/>
              <a:buChar char="•"/>
            </a:pPr>
            <a:r>
              <a:rPr lang="en-US" sz="2800" dirty="0" smtClean="0"/>
              <a:t>Titanium halo attached by conical, t-bolt screws to the patients head</a:t>
            </a:r>
          </a:p>
          <a:p>
            <a:pPr>
              <a:buFont typeface="Arial" pitchFamily="34" charset="0"/>
              <a:buChar char="•"/>
            </a:pPr>
            <a:r>
              <a:rPr lang="en-US" sz="2800" dirty="0" smtClean="0"/>
              <a:t>The patient is locally anesthetized while the four screws are drilled into the skull. </a:t>
            </a:r>
          </a:p>
          <a:p>
            <a:pPr>
              <a:buFont typeface="Arial" pitchFamily="34" charset="0"/>
              <a:buChar char="•"/>
            </a:pPr>
            <a:r>
              <a:rPr lang="en-US" sz="2800" dirty="0" smtClean="0"/>
              <a:t>4 Phase procedure:</a:t>
            </a:r>
          </a:p>
          <a:p>
            <a:pPr lvl="1">
              <a:buFont typeface="Arial" pitchFamily="34" charset="0"/>
              <a:buChar char="•"/>
            </a:pPr>
            <a:r>
              <a:rPr lang="en-US" sz="2800" dirty="0" smtClean="0"/>
              <a:t>Head Frame Attachment</a:t>
            </a:r>
          </a:p>
          <a:p>
            <a:pPr lvl="1">
              <a:buFont typeface="Arial" pitchFamily="34" charset="0"/>
              <a:buChar char="•"/>
            </a:pPr>
            <a:r>
              <a:rPr lang="en-US" sz="2800" dirty="0" smtClean="0"/>
              <a:t>Imaging</a:t>
            </a:r>
          </a:p>
          <a:p>
            <a:pPr lvl="1">
              <a:buFont typeface="Arial" pitchFamily="34" charset="0"/>
              <a:buChar char="•"/>
            </a:pPr>
            <a:r>
              <a:rPr lang="en-US" sz="2800" dirty="0" smtClean="0"/>
              <a:t>Computerized Dose Planning</a:t>
            </a:r>
          </a:p>
          <a:p>
            <a:pPr lvl="1">
              <a:buFont typeface="Arial" pitchFamily="34" charset="0"/>
              <a:buChar char="•"/>
            </a:pPr>
            <a:r>
              <a:rPr lang="en-US" sz="2800" dirty="0" smtClean="0"/>
              <a:t>Radiation Delivery</a:t>
            </a:r>
          </a:p>
          <a:p>
            <a:pPr>
              <a:buFont typeface="Arial" pitchFamily="34" charset="0"/>
              <a:buChar char="•"/>
            </a:pPr>
            <a:r>
              <a:rPr lang="en-US" sz="2800" dirty="0" smtClean="0"/>
              <a:t>This procedure is performed 50 – 60 times each year in the UW Radiology Department. </a:t>
            </a:r>
            <a:endParaRPr lang="en-US" sz="2800" dirty="0"/>
          </a:p>
        </p:txBody>
      </p:sp>
      <p:sp>
        <p:nvSpPr>
          <p:cNvPr id="24" name="TextBox 23"/>
          <p:cNvSpPr txBox="1"/>
          <p:nvPr/>
        </p:nvSpPr>
        <p:spPr>
          <a:xfrm>
            <a:off x="8961120" y="28163520"/>
            <a:ext cx="7071360" cy="4093428"/>
          </a:xfrm>
          <a:prstGeom prst="rect">
            <a:avLst/>
          </a:prstGeom>
          <a:noFill/>
        </p:spPr>
        <p:txBody>
          <a:bodyPr wrap="square" rtlCol="0">
            <a:spAutoFit/>
          </a:bodyPr>
          <a:lstStyle/>
          <a:p>
            <a:pPr>
              <a:buFont typeface="Arial" pitchFamily="34" charset="0"/>
              <a:buChar char="•"/>
            </a:pPr>
            <a:r>
              <a:rPr lang="en-US" sz="2800" dirty="0" smtClean="0"/>
              <a:t>Adjustable</a:t>
            </a:r>
          </a:p>
          <a:p>
            <a:pPr>
              <a:buFont typeface="Arial" pitchFamily="34" charset="0"/>
              <a:buChar char="•"/>
            </a:pPr>
            <a:r>
              <a:rPr lang="en-US" sz="2800" dirty="0" smtClean="0"/>
              <a:t>Up to 45° Angle Recline</a:t>
            </a:r>
          </a:p>
          <a:p>
            <a:pPr>
              <a:buFont typeface="Arial" pitchFamily="34" charset="0"/>
              <a:buChar char="•"/>
            </a:pPr>
            <a:r>
              <a:rPr lang="en-US" sz="2800" dirty="0" smtClean="0"/>
              <a:t>Vertical translation 4-5 inches</a:t>
            </a:r>
          </a:p>
          <a:p>
            <a:pPr>
              <a:buFont typeface="Arial" pitchFamily="34" charset="0"/>
              <a:buChar char="•"/>
            </a:pPr>
            <a:r>
              <a:rPr lang="en-US" sz="2800" dirty="0" smtClean="0"/>
              <a:t>Access to 4 pins</a:t>
            </a:r>
          </a:p>
          <a:p>
            <a:pPr>
              <a:buFont typeface="Arial" pitchFamily="34" charset="0"/>
              <a:buChar char="•"/>
            </a:pPr>
            <a:r>
              <a:rPr lang="en-US" sz="2800" dirty="0" smtClean="0"/>
              <a:t>Neck support for sedated patient</a:t>
            </a:r>
          </a:p>
          <a:p>
            <a:pPr>
              <a:buFont typeface="Arial" pitchFamily="34" charset="0"/>
              <a:buChar char="•"/>
            </a:pPr>
            <a:r>
              <a:rPr lang="en-US" sz="2800" dirty="0" smtClean="0"/>
              <a:t>One Physician</a:t>
            </a:r>
          </a:p>
          <a:p>
            <a:pPr>
              <a:buFont typeface="Arial" pitchFamily="34" charset="0"/>
              <a:buChar char="•"/>
            </a:pPr>
            <a:r>
              <a:rPr lang="en-US" sz="2800" dirty="0" smtClean="0"/>
              <a:t>Used 50-60 times a year</a:t>
            </a:r>
          </a:p>
          <a:p>
            <a:pPr>
              <a:buFont typeface="Arial" pitchFamily="34" charset="0"/>
              <a:buChar char="•"/>
            </a:pPr>
            <a:endParaRPr lang="en-US" dirty="0" smtClean="0"/>
          </a:p>
          <a:p>
            <a:pPr>
              <a:buFont typeface="Arial" pitchFamily="34" charset="0"/>
              <a:buChar char="•"/>
            </a:pPr>
            <a:endParaRPr lang="en-US" dirty="0"/>
          </a:p>
        </p:txBody>
      </p:sp>
      <p:sp>
        <p:nvSpPr>
          <p:cNvPr id="25" name="TextBox 24"/>
          <p:cNvSpPr txBox="1"/>
          <p:nvPr/>
        </p:nvSpPr>
        <p:spPr>
          <a:xfrm>
            <a:off x="849630" y="16984980"/>
            <a:ext cx="14218920" cy="1436370"/>
          </a:xfrm>
          <a:prstGeom prst="rect">
            <a:avLst/>
          </a:prstGeom>
          <a:solidFill>
            <a:srgbClr val="C00000"/>
          </a:solidFill>
          <a:ln>
            <a:solidFill>
              <a:schemeClr val="tx1">
                <a:lumMod val="95000"/>
                <a:lumOff val="5000"/>
              </a:schemeClr>
            </a:solidFill>
          </a:ln>
          <a:effectLst>
            <a:outerShdw blurRad="50800" dist="38100" dir="2700000" algn="tl" rotWithShape="0">
              <a:prstClr val="black">
                <a:alpha val="40000"/>
              </a:prstClr>
            </a:outerShdw>
          </a:effectLst>
        </p:spPr>
        <p:txBody>
          <a:bodyPr wrap="square" rtlCol="0">
            <a:spAutoFit/>
          </a:bodyPr>
          <a:lstStyle/>
          <a:p>
            <a:pPr algn="ctr"/>
            <a:r>
              <a:rPr lang="en-US" sz="8800" b="1" i="1" dirty="0" smtClean="0">
                <a:solidFill>
                  <a:schemeClr val="bg1"/>
                </a:solidFill>
                <a:latin typeface="Calibri" pitchFamily="34" charset="0"/>
                <a:cs typeface="Arial" pitchFamily="34" charset="0"/>
              </a:rPr>
              <a:t>Stereotactic Radiosurgery</a:t>
            </a:r>
          </a:p>
        </p:txBody>
      </p:sp>
      <p:sp>
        <p:nvSpPr>
          <p:cNvPr id="26" name="TextBox 25"/>
          <p:cNvSpPr txBox="1"/>
          <p:nvPr/>
        </p:nvSpPr>
        <p:spPr>
          <a:xfrm>
            <a:off x="800100" y="13860781"/>
            <a:ext cx="14325600" cy="3600986"/>
          </a:xfrm>
          <a:prstGeom prst="rect">
            <a:avLst/>
          </a:prstGeom>
          <a:noFill/>
        </p:spPr>
        <p:txBody>
          <a:bodyPr wrap="square" rtlCol="0">
            <a:spAutoFit/>
          </a:bodyPr>
          <a:lstStyle/>
          <a:p>
            <a:r>
              <a:rPr lang="en-US" sz="2800" dirty="0" smtClean="0"/>
              <a:t>When a patient has a tumor in the brain, one way to reduce the size of the malformation is stereotactic radiosurgery. Stereotactic radiosurgery is a method of delivering radiation to a patient in an extremely precise manner using a linear accelerator. When the radiosurgery is performed, a halo “ring” is attached by two physicians to the patients scalp and a box shaped head frame is attached to the skull. Our goal is to design a mechanism that stabilizes the head and the frame that allows a single surgeon to adjust the frame independent of head position. </a:t>
            </a:r>
          </a:p>
          <a:p>
            <a:endParaRPr lang="en-US" sz="2800" dirty="0"/>
          </a:p>
        </p:txBody>
      </p:sp>
      <p:sp>
        <p:nvSpPr>
          <p:cNvPr id="30" name="TextBox 29"/>
          <p:cNvSpPr txBox="1"/>
          <p:nvPr/>
        </p:nvSpPr>
        <p:spPr>
          <a:xfrm>
            <a:off x="16367760" y="9544050"/>
            <a:ext cx="8168640" cy="4462760"/>
          </a:xfrm>
          <a:prstGeom prst="rect">
            <a:avLst/>
          </a:prstGeom>
          <a:noFill/>
        </p:spPr>
        <p:txBody>
          <a:bodyPr wrap="square" rtlCol="0">
            <a:spAutoFit/>
          </a:bodyPr>
          <a:lstStyle/>
          <a:p>
            <a:r>
              <a:rPr lang="en-US" sz="2800" dirty="0" smtClean="0"/>
              <a:t>Five Degrees of Freedom</a:t>
            </a:r>
          </a:p>
          <a:p>
            <a:pPr>
              <a:buFont typeface="Arial" pitchFamily="34" charset="0"/>
              <a:buChar char="•"/>
            </a:pPr>
            <a:r>
              <a:rPr lang="en-US" sz="2800" dirty="0" smtClean="0"/>
              <a:t>X-Translation-unlimited</a:t>
            </a:r>
          </a:p>
          <a:p>
            <a:pPr>
              <a:buFont typeface="Arial" pitchFamily="34" charset="0"/>
              <a:buChar char="•"/>
            </a:pPr>
            <a:r>
              <a:rPr lang="en-US" sz="2800" dirty="0" smtClean="0"/>
              <a:t>Y-Translation-unlimited</a:t>
            </a:r>
          </a:p>
          <a:p>
            <a:pPr>
              <a:buFont typeface="Arial" pitchFamily="34" charset="0"/>
              <a:buChar char="•"/>
            </a:pPr>
            <a:r>
              <a:rPr lang="en-US" sz="2800" dirty="0" smtClean="0"/>
              <a:t>Z-Translation-68.58cm</a:t>
            </a:r>
          </a:p>
          <a:p>
            <a:pPr>
              <a:buFont typeface="Arial" pitchFamily="34" charset="0"/>
              <a:buChar char="•"/>
            </a:pPr>
            <a:r>
              <a:rPr lang="en-US" sz="2800" dirty="0" smtClean="0"/>
              <a:t>Z-Rotation-360°</a:t>
            </a:r>
          </a:p>
          <a:p>
            <a:pPr>
              <a:buFont typeface="Arial" pitchFamily="34" charset="0"/>
              <a:buChar char="•"/>
            </a:pPr>
            <a:r>
              <a:rPr lang="en-US" sz="2800" dirty="0" smtClean="0"/>
              <a:t>Pitch &gt;90°</a:t>
            </a:r>
          </a:p>
          <a:p>
            <a:r>
              <a:rPr lang="en-US" sz="2800" dirty="0" smtClean="0"/>
              <a:t>Patient location independent of mechanism location</a:t>
            </a:r>
          </a:p>
          <a:p>
            <a:r>
              <a:rPr lang="en-US" sz="2800" dirty="0" smtClean="0"/>
              <a:t>Joints are non-rigid; do not lock</a:t>
            </a:r>
          </a:p>
          <a:p>
            <a:endParaRPr lang="en-US" dirty="0"/>
          </a:p>
        </p:txBody>
      </p:sp>
      <p:sp>
        <p:nvSpPr>
          <p:cNvPr id="28" name="Rectangle 27"/>
          <p:cNvSpPr/>
          <p:nvPr/>
        </p:nvSpPr>
        <p:spPr>
          <a:xfrm>
            <a:off x="16032480" y="8614410"/>
            <a:ext cx="7376160" cy="51886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3771840" y="6217920"/>
            <a:ext cx="16581120" cy="1463040"/>
          </a:xfrm>
          <a:prstGeom prst="rect">
            <a:avLst/>
          </a:prstGeom>
          <a:solidFill>
            <a:srgbClr val="C00000"/>
          </a:solidFill>
          <a:ln>
            <a:solidFill>
              <a:schemeClr val="tx1">
                <a:lumMod val="95000"/>
                <a:lumOff val="5000"/>
              </a:schemeClr>
            </a:solidFill>
          </a:ln>
          <a:effectLst>
            <a:outerShdw blurRad="50800" dist="38100" dir="2700000" algn="tl" rotWithShape="0">
              <a:prstClr val="black">
                <a:alpha val="40000"/>
              </a:prstClr>
            </a:outerShdw>
          </a:effectLst>
        </p:spPr>
        <p:txBody>
          <a:bodyPr wrap="square" rtlCol="0">
            <a:spAutoFit/>
          </a:bodyPr>
          <a:lstStyle/>
          <a:p>
            <a:pPr algn="ctr"/>
            <a:r>
              <a:rPr lang="en-US" sz="8800" b="1" i="1" dirty="0" smtClean="0">
                <a:solidFill>
                  <a:schemeClr val="bg1"/>
                </a:solidFill>
                <a:latin typeface="Calibri" pitchFamily="34" charset="0"/>
                <a:cs typeface="Arial" pitchFamily="34" charset="0"/>
              </a:rPr>
              <a:t>Frame Holder Testing</a:t>
            </a:r>
            <a:endParaRPr lang="en-US" sz="8800" b="1" i="1" dirty="0">
              <a:solidFill>
                <a:schemeClr val="bg1"/>
              </a:solidFill>
              <a:latin typeface="Calibri" pitchFamily="34" charset="0"/>
              <a:cs typeface="Arial" pitchFamily="34" charset="0"/>
            </a:endParaRPr>
          </a:p>
        </p:txBody>
      </p:sp>
      <p:sp>
        <p:nvSpPr>
          <p:cNvPr id="31" name="TextBox 30"/>
          <p:cNvSpPr txBox="1"/>
          <p:nvPr/>
        </p:nvSpPr>
        <p:spPr>
          <a:xfrm>
            <a:off x="15425602" y="6210300"/>
            <a:ext cx="17919518" cy="1446550"/>
          </a:xfrm>
          <a:prstGeom prst="rect">
            <a:avLst/>
          </a:prstGeom>
          <a:solidFill>
            <a:srgbClr val="C00000"/>
          </a:solidFill>
          <a:ln>
            <a:solidFill>
              <a:schemeClr val="tx1">
                <a:lumMod val="95000"/>
                <a:lumOff val="5000"/>
              </a:schemeClr>
            </a:solidFill>
          </a:ln>
          <a:effectLst>
            <a:outerShdw blurRad="50800" dist="38100" dir="2700000" algn="tl" rotWithShape="0">
              <a:prstClr val="black">
                <a:alpha val="40000"/>
              </a:prstClr>
            </a:outerShdw>
          </a:effectLst>
        </p:spPr>
        <p:txBody>
          <a:bodyPr wrap="square" rtlCol="0">
            <a:spAutoFit/>
          </a:bodyPr>
          <a:lstStyle/>
          <a:p>
            <a:pPr algn="ctr"/>
            <a:r>
              <a:rPr lang="en-US" sz="8800" b="1" i="1" dirty="0" smtClean="0">
                <a:solidFill>
                  <a:schemeClr val="bg1"/>
                </a:solidFill>
                <a:latin typeface="Calibri" pitchFamily="34" charset="0"/>
                <a:cs typeface="Arial" pitchFamily="34" charset="0"/>
              </a:rPr>
              <a:t>Final Design: Articulating Dental Arm </a:t>
            </a:r>
            <a:endParaRPr lang="en-US" sz="8800" b="1" i="1" dirty="0">
              <a:solidFill>
                <a:schemeClr val="bg1"/>
              </a:solidFill>
              <a:latin typeface="Calibri" pitchFamily="34" charset="0"/>
              <a:cs typeface="Arial" pitchFamily="34" charset="0"/>
            </a:endParaRPr>
          </a:p>
        </p:txBody>
      </p:sp>
      <p:sp>
        <p:nvSpPr>
          <p:cNvPr id="34" name="TextBox 33"/>
          <p:cNvSpPr txBox="1"/>
          <p:nvPr/>
        </p:nvSpPr>
        <p:spPr>
          <a:xfrm>
            <a:off x="16276320" y="8778240"/>
            <a:ext cx="7132320" cy="646331"/>
          </a:xfrm>
          <a:prstGeom prst="rect">
            <a:avLst/>
          </a:prstGeom>
          <a:noFill/>
        </p:spPr>
        <p:txBody>
          <a:bodyPr wrap="square" rtlCol="0">
            <a:spAutoFit/>
          </a:bodyPr>
          <a:lstStyle/>
          <a:p>
            <a:r>
              <a:rPr lang="en-US" sz="3600" dirty="0" smtClean="0"/>
              <a:t>Articulating Dental Light Arm</a:t>
            </a:r>
            <a:endParaRPr lang="en-US" sz="3600" dirty="0"/>
          </a:p>
        </p:txBody>
      </p:sp>
      <p:sp>
        <p:nvSpPr>
          <p:cNvPr id="39" name="Rectangle 38"/>
          <p:cNvSpPr/>
          <p:nvPr/>
        </p:nvSpPr>
        <p:spPr>
          <a:xfrm>
            <a:off x="15605760" y="8168640"/>
            <a:ext cx="17739360" cy="16703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6176172" y="20870093"/>
            <a:ext cx="7132320" cy="646331"/>
          </a:xfrm>
          <a:prstGeom prst="rect">
            <a:avLst/>
          </a:prstGeom>
          <a:noFill/>
        </p:spPr>
        <p:txBody>
          <a:bodyPr wrap="square" rtlCol="0">
            <a:spAutoFit/>
          </a:bodyPr>
          <a:lstStyle/>
          <a:p>
            <a:r>
              <a:rPr lang="en-US" sz="3600" dirty="0" smtClean="0"/>
              <a:t>Translating Stand</a:t>
            </a:r>
          </a:p>
        </p:txBody>
      </p:sp>
      <p:sp>
        <p:nvSpPr>
          <p:cNvPr id="44" name="TextBox 43"/>
          <p:cNvSpPr txBox="1"/>
          <p:nvPr/>
        </p:nvSpPr>
        <p:spPr>
          <a:xfrm>
            <a:off x="16136983" y="21574941"/>
            <a:ext cx="8107680" cy="2246769"/>
          </a:xfrm>
          <a:prstGeom prst="rect">
            <a:avLst/>
          </a:prstGeom>
          <a:noFill/>
        </p:spPr>
        <p:txBody>
          <a:bodyPr wrap="square" rtlCol="0">
            <a:spAutoFit/>
          </a:bodyPr>
          <a:lstStyle/>
          <a:p>
            <a:r>
              <a:rPr lang="en-US" sz="2800" dirty="0" smtClean="0"/>
              <a:t>Four locking wheels</a:t>
            </a:r>
          </a:p>
          <a:p>
            <a:r>
              <a:rPr lang="en-US" sz="2800" dirty="0" smtClean="0"/>
              <a:t>Stability-weighted down with bricks</a:t>
            </a:r>
          </a:p>
          <a:p>
            <a:r>
              <a:rPr lang="en-US" sz="2800" dirty="0" smtClean="0"/>
              <a:t>PVC pipe stand</a:t>
            </a:r>
          </a:p>
          <a:p>
            <a:r>
              <a:rPr lang="en-US" sz="2800" dirty="0" smtClean="0"/>
              <a:t>Supported on three sides with supports</a:t>
            </a:r>
          </a:p>
          <a:p>
            <a:r>
              <a:rPr lang="en-US" sz="2800" dirty="0" smtClean="0"/>
              <a:t>Kick Stands</a:t>
            </a:r>
            <a:endParaRPr lang="en-US" sz="2800" dirty="0"/>
          </a:p>
        </p:txBody>
      </p:sp>
      <p:sp>
        <p:nvSpPr>
          <p:cNvPr id="45" name="Rectangle 44"/>
          <p:cNvSpPr/>
          <p:nvPr/>
        </p:nvSpPr>
        <p:spPr>
          <a:xfrm>
            <a:off x="16123920" y="20726400"/>
            <a:ext cx="7406640" cy="31699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6036834" y="15724958"/>
            <a:ext cx="7345680" cy="3581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16028127" y="15923621"/>
            <a:ext cx="7132320" cy="646331"/>
          </a:xfrm>
          <a:prstGeom prst="rect">
            <a:avLst/>
          </a:prstGeom>
          <a:noFill/>
        </p:spPr>
        <p:txBody>
          <a:bodyPr wrap="square" rtlCol="0">
            <a:spAutoFit/>
          </a:bodyPr>
          <a:lstStyle/>
          <a:p>
            <a:r>
              <a:rPr lang="en-US" sz="3600" dirty="0" smtClean="0"/>
              <a:t>Head Frame Holder</a:t>
            </a:r>
            <a:endParaRPr lang="en-US" sz="3600" dirty="0"/>
          </a:p>
        </p:txBody>
      </p:sp>
      <p:sp>
        <p:nvSpPr>
          <p:cNvPr id="48" name="TextBox 47"/>
          <p:cNvSpPr txBox="1"/>
          <p:nvPr/>
        </p:nvSpPr>
        <p:spPr>
          <a:xfrm>
            <a:off x="15971519" y="16611056"/>
            <a:ext cx="8168640" cy="4031873"/>
          </a:xfrm>
          <a:prstGeom prst="rect">
            <a:avLst/>
          </a:prstGeom>
          <a:noFill/>
        </p:spPr>
        <p:txBody>
          <a:bodyPr wrap="square" rtlCol="0">
            <a:spAutoFit/>
          </a:bodyPr>
          <a:lstStyle/>
          <a:p>
            <a:r>
              <a:rPr lang="en-US" sz="2800" dirty="0" smtClean="0"/>
              <a:t>Spacing bars allow for head height </a:t>
            </a:r>
          </a:p>
          <a:p>
            <a:r>
              <a:rPr lang="en-US" sz="2800" dirty="0" smtClean="0"/>
              <a:t>Hinges and spring allow spacers to rotate in</a:t>
            </a:r>
          </a:p>
          <a:p>
            <a:r>
              <a:rPr lang="en-US" sz="2800" dirty="0" smtClean="0"/>
              <a:t>Semi-circular plates provide rest for</a:t>
            </a:r>
          </a:p>
          <a:p>
            <a:r>
              <a:rPr lang="en-US" sz="2800" dirty="0" smtClean="0"/>
              <a:t> head frame</a:t>
            </a:r>
          </a:p>
          <a:p>
            <a:r>
              <a:rPr lang="en-US" sz="2800" dirty="0" smtClean="0"/>
              <a:t>Clamps hold head frame securely in place</a:t>
            </a:r>
          </a:p>
          <a:p>
            <a:endParaRPr lang="en-US" sz="2800" dirty="0" smtClean="0"/>
          </a:p>
          <a:p>
            <a:endParaRPr lang="en-US" sz="2800" dirty="0" smtClean="0"/>
          </a:p>
          <a:p>
            <a:endParaRPr lang="en-US" sz="2800" dirty="0" smtClean="0"/>
          </a:p>
          <a:p>
            <a:endParaRPr lang="en-US" dirty="0"/>
          </a:p>
        </p:txBody>
      </p:sp>
      <p:sp>
        <p:nvSpPr>
          <p:cNvPr id="49" name="TextBox 48"/>
          <p:cNvSpPr txBox="1"/>
          <p:nvPr/>
        </p:nvSpPr>
        <p:spPr>
          <a:xfrm>
            <a:off x="26151840" y="8900160"/>
            <a:ext cx="5608320" cy="707886"/>
          </a:xfrm>
          <a:prstGeom prst="rect">
            <a:avLst/>
          </a:prstGeom>
          <a:noFill/>
        </p:spPr>
        <p:txBody>
          <a:bodyPr wrap="square" rtlCol="0">
            <a:spAutoFit/>
          </a:bodyPr>
          <a:lstStyle/>
          <a:p>
            <a:r>
              <a:rPr lang="en-US" sz="4000" dirty="0" smtClean="0"/>
              <a:t>Picture of Device</a:t>
            </a:r>
            <a:endParaRPr lang="en-US" sz="4000" dirty="0"/>
          </a:p>
        </p:txBody>
      </p:sp>
      <p:sp>
        <p:nvSpPr>
          <p:cNvPr id="60" name="TextBox 59"/>
          <p:cNvSpPr txBox="1"/>
          <p:nvPr/>
        </p:nvSpPr>
        <p:spPr>
          <a:xfrm>
            <a:off x="41574720" y="8168640"/>
            <a:ext cx="8778240" cy="7971413"/>
          </a:xfrm>
          <a:prstGeom prst="rect">
            <a:avLst/>
          </a:prstGeom>
          <a:noFill/>
        </p:spPr>
        <p:txBody>
          <a:bodyPr wrap="square" rtlCol="0">
            <a:spAutoFit/>
          </a:bodyPr>
          <a:lstStyle/>
          <a:p>
            <a:r>
              <a:rPr lang="en-US" sz="3600" dirty="0" smtClean="0"/>
              <a:t>Time Testing</a:t>
            </a:r>
          </a:p>
          <a:p>
            <a:pPr>
              <a:buFont typeface="Arial" pitchFamily="34" charset="0"/>
              <a:buChar char="•"/>
            </a:pPr>
            <a:r>
              <a:rPr lang="en-US" sz="2800" dirty="0" smtClean="0"/>
              <a:t>Test using a Mannequin to assess speed of procedure using head frame holder</a:t>
            </a:r>
          </a:p>
          <a:p>
            <a:pPr>
              <a:buFont typeface="Arial" pitchFamily="34" charset="0"/>
              <a:buChar char="•"/>
            </a:pPr>
            <a:r>
              <a:rPr lang="en-US" sz="2800" dirty="0" smtClean="0"/>
              <a:t>Separate test of prototype movement  to simulate transfer between hospital rooms</a:t>
            </a:r>
          </a:p>
          <a:p>
            <a:r>
              <a:rPr lang="en-US" sz="2800" i="1" dirty="0" smtClean="0"/>
              <a:t>	Average Velocity =0.4204m/s</a:t>
            </a:r>
          </a:p>
          <a:p>
            <a:endParaRPr lang="en-US" i="1" dirty="0" smtClean="0"/>
          </a:p>
          <a:p>
            <a:r>
              <a:rPr lang="en-US" sz="3600" dirty="0" smtClean="0"/>
              <a:t>Stability Testing</a:t>
            </a:r>
          </a:p>
          <a:p>
            <a:pPr>
              <a:buFont typeface="Arial" pitchFamily="34" charset="0"/>
              <a:buChar char="•"/>
            </a:pPr>
            <a:r>
              <a:rPr lang="en-US" sz="2800" dirty="0" smtClean="0"/>
              <a:t>Arm can rotate 90° and translate 68.58cm (maximum Z translation) for use of halo attachment</a:t>
            </a:r>
          </a:p>
          <a:p>
            <a:pPr>
              <a:buFont typeface="Arial" pitchFamily="34" charset="0"/>
              <a:buChar char="•"/>
            </a:pPr>
            <a:r>
              <a:rPr lang="en-US" sz="2800" dirty="0" smtClean="0"/>
              <a:t>Arm can extend a total length of 4ft.</a:t>
            </a:r>
          </a:p>
          <a:p>
            <a:endParaRPr lang="en-US" sz="2800" dirty="0" smtClean="0"/>
          </a:p>
          <a:p>
            <a:r>
              <a:rPr lang="en-US" sz="3600" dirty="0" smtClean="0"/>
              <a:t>Physician Testing</a:t>
            </a:r>
          </a:p>
          <a:p>
            <a:pPr>
              <a:buFont typeface="Arial" pitchFamily="34" charset="0"/>
              <a:buChar char="•"/>
            </a:pPr>
            <a:r>
              <a:rPr lang="en-US" sz="2800" dirty="0" smtClean="0"/>
              <a:t>Ease of use determined by Physicians performing procedure</a:t>
            </a:r>
          </a:p>
          <a:p>
            <a:endParaRPr lang="en-US" dirty="0" smtClean="0"/>
          </a:p>
          <a:p>
            <a:endParaRPr lang="en-US" dirty="0"/>
          </a:p>
        </p:txBody>
      </p:sp>
      <p:sp>
        <p:nvSpPr>
          <p:cNvPr id="65" name="TextBox 64"/>
          <p:cNvSpPr txBox="1"/>
          <p:nvPr/>
        </p:nvSpPr>
        <p:spPr>
          <a:xfrm>
            <a:off x="34076640" y="17495521"/>
            <a:ext cx="7680960" cy="7663636"/>
          </a:xfrm>
          <a:prstGeom prst="rect">
            <a:avLst/>
          </a:prstGeom>
          <a:noFill/>
        </p:spPr>
        <p:txBody>
          <a:bodyPr wrap="square" rtlCol="0">
            <a:spAutoFit/>
          </a:bodyPr>
          <a:lstStyle/>
          <a:p>
            <a:r>
              <a:rPr lang="en-US" sz="3600" dirty="0" smtClean="0"/>
              <a:t>Head rest</a:t>
            </a:r>
          </a:p>
          <a:p>
            <a:r>
              <a:rPr lang="en-US" sz="3600" dirty="0" smtClean="0"/>
              <a:t>	</a:t>
            </a:r>
            <a:r>
              <a:rPr lang="en-US" sz="2800" dirty="0" smtClean="0"/>
              <a:t>A  solution for the head rest that is not patient reliant can be fabricated and incorporated.</a:t>
            </a:r>
          </a:p>
          <a:p>
            <a:endParaRPr lang="en-US" sz="3600" dirty="0" smtClean="0"/>
          </a:p>
          <a:p>
            <a:r>
              <a:rPr lang="en-US" sz="3600" dirty="0" smtClean="0"/>
              <a:t>Incorporation</a:t>
            </a:r>
          </a:p>
          <a:p>
            <a:r>
              <a:rPr lang="en-US" sz="3600" dirty="0" smtClean="0"/>
              <a:t>	</a:t>
            </a:r>
            <a:r>
              <a:rPr lang="en-US" sz="2800" dirty="0" smtClean="0"/>
              <a:t>After testing, the device may be incorporated into the surgical procedure for head frame placement at the University of Wisconsin Hospital.</a:t>
            </a:r>
          </a:p>
          <a:p>
            <a:endParaRPr lang="en-US" sz="3600" dirty="0" smtClean="0"/>
          </a:p>
          <a:p>
            <a:r>
              <a:rPr lang="en-US" sz="3600" dirty="0" smtClean="0"/>
              <a:t>Distribution</a:t>
            </a:r>
          </a:p>
          <a:p>
            <a:r>
              <a:rPr lang="en-US" sz="3600" dirty="0" smtClean="0"/>
              <a:t>	</a:t>
            </a:r>
            <a:r>
              <a:rPr lang="en-US" sz="2800" dirty="0" smtClean="0"/>
              <a:t>If the device is successful, more may be produced for use in other hospitals with streamlined pieces.</a:t>
            </a:r>
            <a:r>
              <a:rPr lang="en-US" sz="3600" dirty="0" smtClean="0"/>
              <a:t>	 </a:t>
            </a:r>
            <a:endParaRPr lang="en-US" sz="3600" dirty="0"/>
          </a:p>
        </p:txBody>
      </p:sp>
      <p:sp>
        <p:nvSpPr>
          <p:cNvPr id="66" name="TextBox 65"/>
          <p:cNvSpPr txBox="1"/>
          <p:nvPr/>
        </p:nvSpPr>
        <p:spPr>
          <a:xfrm>
            <a:off x="22894834" y="27237750"/>
            <a:ext cx="6409509" cy="6124754"/>
          </a:xfrm>
          <a:prstGeom prst="rect">
            <a:avLst/>
          </a:prstGeom>
          <a:noFill/>
        </p:spPr>
        <p:txBody>
          <a:bodyPr wrap="square" rtlCol="0">
            <a:spAutoFit/>
          </a:bodyPr>
          <a:lstStyle/>
          <a:p>
            <a:r>
              <a:rPr lang="en-US" sz="2800" dirty="0" smtClean="0"/>
              <a:t>MDF (Wood for base)-$8.31 </a:t>
            </a:r>
          </a:p>
          <a:p>
            <a:r>
              <a:rPr lang="en-US" sz="2800" dirty="0" smtClean="0"/>
              <a:t>PVC pipe -$2.94</a:t>
            </a:r>
          </a:p>
          <a:p>
            <a:r>
              <a:rPr lang="en-US" sz="2800" dirty="0" smtClean="0"/>
              <a:t>PVC sheeting -$11.91</a:t>
            </a:r>
          </a:p>
          <a:p>
            <a:r>
              <a:rPr lang="en-US" sz="2800" dirty="0" smtClean="0"/>
              <a:t>Hinges-$2.47</a:t>
            </a:r>
          </a:p>
          <a:p>
            <a:r>
              <a:rPr lang="en-US" sz="2800" dirty="0" smtClean="0"/>
              <a:t> Wheels-$15.92</a:t>
            </a:r>
          </a:p>
          <a:p>
            <a:r>
              <a:rPr lang="en-US" sz="2800" dirty="0" smtClean="0"/>
              <a:t> Clamps-$11.94</a:t>
            </a:r>
          </a:p>
          <a:p>
            <a:r>
              <a:rPr lang="en-US" sz="2800" dirty="0" smtClean="0"/>
              <a:t> Screws-$.98</a:t>
            </a:r>
          </a:p>
          <a:p>
            <a:r>
              <a:rPr lang="en-US" sz="2800" dirty="0" smtClean="0"/>
              <a:t> L-brackets(small)-$2.98 </a:t>
            </a:r>
          </a:p>
          <a:p>
            <a:r>
              <a:rPr lang="en-US" sz="2800" dirty="0" smtClean="0"/>
              <a:t>Spray Paint-$5.27 </a:t>
            </a:r>
          </a:p>
          <a:p>
            <a:r>
              <a:rPr lang="en-US" sz="2800" dirty="0" smtClean="0"/>
              <a:t>Wood(supports) -$1.97</a:t>
            </a:r>
          </a:p>
          <a:p>
            <a:r>
              <a:rPr lang="en-US" sz="2800" dirty="0" smtClean="0"/>
              <a:t>Spring-$1.50 </a:t>
            </a:r>
          </a:p>
          <a:p>
            <a:r>
              <a:rPr lang="en-US" sz="2800" dirty="0" smtClean="0"/>
              <a:t>Dental Arm-$75.00</a:t>
            </a:r>
          </a:p>
          <a:p>
            <a:r>
              <a:rPr lang="en-US" sz="2800" dirty="0" smtClean="0"/>
              <a:t>Weights-$2.73</a:t>
            </a:r>
            <a:endParaRPr lang="en-US" dirty="0" smtClean="0"/>
          </a:p>
          <a:p>
            <a:endParaRPr lang="en-US" sz="2800" dirty="0"/>
          </a:p>
        </p:txBody>
      </p:sp>
      <p:sp>
        <p:nvSpPr>
          <p:cNvPr id="67" name="TextBox 66"/>
          <p:cNvSpPr txBox="1"/>
          <p:nvPr/>
        </p:nvSpPr>
        <p:spPr>
          <a:xfrm>
            <a:off x="27675840" y="28895040"/>
            <a:ext cx="4632960" cy="1015663"/>
          </a:xfrm>
          <a:prstGeom prst="rect">
            <a:avLst/>
          </a:prstGeom>
          <a:noFill/>
        </p:spPr>
        <p:txBody>
          <a:bodyPr wrap="square" rtlCol="0">
            <a:spAutoFit/>
          </a:bodyPr>
          <a:lstStyle/>
          <a:p>
            <a:pPr algn="ctr"/>
            <a:r>
              <a:rPr lang="en-US" sz="2800" b="1" dirty="0" smtClean="0"/>
              <a:t>Total Cost: $152.22 </a:t>
            </a:r>
          </a:p>
          <a:p>
            <a:pPr algn="ctr"/>
            <a:endParaRPr lang="en-US" dirty="0"/>
          </a:p>
        </p:txBody>
      </p:sp>
      <p:graphicFrame>
        <p:nvGraphicFramePr>
          <p:cNvPr id="2052" name="Object 4"/>
          <p:cNvGraphicFramePr>
            <a:graphicFrameLocks noChangeAspect="1"/>
          </p:cNvGraphicFramePr>
          <p:nvPr/>
        </p:nvGraphicFramePr>
        <p:xfrm>
          <a:off x="16586200" y="27166888"/>
          <a:ext cx="5090795" cy="4649317"/>
        </p:xfrm>
        <a:graphic>
          <a:graphicData uri="http://schemas.openxmlformats.org/presentationml/2006/ole">
            <p:oleObj spid="_x0000_s2052" name="Bitmap Image" r:id="rId14" imgW="3514286" imgH="3209524" progId="">
              <p:embed/>
            </p:oleObj>
          </a:graphicData>
        </a:graphic>
      </p:graphicFrame>
      <p:sp>
        <p:nvSpPr>
          <p:cNvPr id="68" name="Rectangle 67"/>
          <p:cNvSpPr/>
          <p:nvPr/>
        </p:nvSpPr>
        <p:spPr>
          <a:xfrm>
            <a:off x="16755972" y="31777365"/>
            <a:ext cx="4646703" cy="215444"/>
          </a:xfrm>
          <a:prstGeom prst="rect">
            <a:avLst/>
          </a:prstGeom>
        </p:spPr>
        <p:txBody>
          <a:bodyPr wrap="square">
            <a:spAutoFit/>
          </a:bodyPr>
          <a:lstStyle/>
          <a:p>
            <a:r>
              <a:rPr lang="en-US" sz="800" dirty="0" smtClean="0"/>
              <a:t>http://www.kabdental.com/small-dental-equipment/lighting-reflectors-shields/beaver8.jpg</a:t>
            </a:r>
            <a:endParaRPr lang="en-US" sz="800" dirty="0"/>
          </a:p>
        </p:txBody>
      </p:sp>
      <p:pic>
        <p:nvPicPr>
          <p:cNvPr id="2055" name="Picture 7" descr="C:\Users\Becca\Desktop\Poster Pictures\P1010004.JPG"/>
          <p:cNvPicPr>
            <a:picLocks noChangeAspect="1" noChangeArrowheads="1"/>
          </p:cNvPicPr>
          <p:nvPr/>
        </p:nvPicPr>
        <p:blipFill>
          <a:blip r:embed="rId15" cstate="print"/>
          <a:srcRect/>
          <a:stretch>
            <a:fillRect/>
          </a:stretch>
        </p:blipFill>
        <p:spPr bwMode="auto">
          <a:xfrm>
            <a:off x="24377208" y="8813370"/>
            <a:ext cx="8480232" cy="15509670"/>
          </a:xfrm>
          <a:prstGeom prst="rect">
            <a:avLst/>
          </a:prstGeom>
          <a:noFill/>
        </p:spPr>
      </p:pic>
      <p:cxnSp>
        <p:nvCxnSpPr>
          <p:cNvPr id="59" name="Straight Arrow Connector 58"/>
          <p:cNvCxnSpPr/>
          <p:nvPr/>
        </p:nvCxnSpPr>
        <p:spPr>
          <a:xfrm flipV="1">
            <a:off x="20452080" y="21549360"/>
            <a:ext cx="6400800" cy="60960"/>
          </a:xfrm>
          <a:prstGeom prst="straightConnector1">
            <a:avLst/>
          </a:prstGeom>
          <a:ln w="857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20360640" y="13045440"/>
            <a:ext cx="7254240" cy="2917371"/>
          </a:xfrm>
          <a:prstGeom prst="straightConnector1">
            <a:avLst/>
          </a:prstGeom>
          <a:ln w="857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27984994" y="14826343"/>
            <a:ext cx="718457" cy="489857"/>
          </a:xfrm>
          <a:prstGeom prst="straightConnector1">
            <a:avLst/>
          </a:prstGeom>
          <a:ln w="603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25006664" y="15664543"/>
            <a:ext cx="3722913" cy="584775"/>
          </a:xfrm>
          <a:prstGeom prst="rect">
            <a:avLst/>
          </a:prstGeom>
          <a:noFill/>
        </p:spPr>
        <p:txBody>
          <a:bodyPr wrap="square" rtlCol="0">
            <a:spAutoFit/>
          </a:bodyPr>
          <a:lstStyle/>
          <a:p>
            <a:r>
              <a:rPr lang="en-US" dirty="0" smtClean="0">
                <a:solidFill>
                  <a:srgbClr val="C00000"/>
                </a:solidFill>
              </a:rPr>
              <a:t>Mock Head Frame</a:t>
            </a:r>
            <a:endParaRPr lang="en-US" dirty="0">
              <a:solidFill>
                <a:srgbClr val="C00000"/>
              </a:solidFill>
            </a:endParaRPr>
          </a:p>
        </p:txBody>
      </p:sp>
      <p:cxnSp>
        <p:nvCxnSpPr>
          <p:cNvPr id="53" name="Straight Arrow Connector 52"/>
          <p:cNvCxnSpPr/>
          <p:nvPr/>
        </p:nvCxnSpPr>
        <p:spPr>
          <a:xfrm>
            <a:off x="22616160" y="8930640"/>
            <a:ext cx="3383280" cy="2651760"/>
          </a:xfrm>
          <a:prstGeom prst="straightConnector1">
            <a:avLst/>
          </a:prstGeom>
          <a:ln w="8572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3" name="Picture 5"/>
          <p:cNvPicPr>
            <a:picLocks noChangeAspect="1" noChangeArrowheads="1"/>
          </p:cNvPicPr>
          <p:nvPr/>
        </p:nvPicPr>
        <p:blipFill>
          <a:blip r:embed="rId16" cstate="print"/>
          <a:srcRect/>
          <a:stretch>
            <a:fillRect/>
          </a:stretch>
        </p:blipFill>
        <p:spPr bwMode="auto">
          <a:xfrm>
            <a:off x="24826913" y="22488525"/>
            <a:ext cx="1247775" cy="1352550"/>
          </a:xfrm>
          <a:prstGeom prst="rect">
            <a:avLst/>
          </a:prstGeom>
          <a:noFill/>
          <a:ln w="9525">
            <a:noFill/>
            <a:miter lim="800000"/>
            <a:headEnd/>
            <a:tailEnd/>
          </a:ln>
        </p:spPr>
      </p:pic>
      <p:pic>
        <p:nvPicPr>
          <p:cNvPr id="5" name="Picture 9" descr="C:\Users\Becca\Desktop\Poster Pictures\P1010008.JPG"/>
          <p:cNvPicPr>
            <a:picLocks noChangeAspect="1" noChangeArrowheads="1"/>
          </p:cNvPicPr>
          <p:nvPr/>
        </p:nvPicPr>
        <p:blipFill>
          <a:blip r:embed="rId17" cstate="print"/>
          <a:srcRect/>
          <a:stretch>
            <a:fillRect/>
          </a:stretch>
        </p:blipFill>
        <p:spPr bwMode="auto">
          <a:xfrm>
            <a:off x="41635680" y="17800320"/>
            <a:ext cx="8839200" cy="6869429"/>
          </a:xfrm>
          <a:prstGeom prst="rect">
            <a:avLst/>
          </a:prstGeom>
          <a:noFill/>
        </p:spPr>
      </p:pic>
      <p:pic>
        <p:nvPicPr>
          <p:cNvPr id="2060" name="Picture 12" descr="C:\Users\Becca\Desktop\Poster Pictures\P1010015.JPG"/>
          <p:cNvPicPr>
            <a:picLocks noChangeAspect="1" noChangeArrowheads="1"/>
          </p:cNvPicPr>
          <p:nvPr/>
        </p:nvPicPr>
        <p:blipFill>
          <a:blip r:embed="rId18" cstate="print"/>
          <a:srcRect/>
          <a:stretch>
            <a:fillRect/>
          </a:stretch>
        </p:blipFill>
        <p:spPr bwMode="auto">
          <a:xfrm>
            <a:off x="35234880" y="7924800"/>
            <a:ext cx="5486400" cy="7315200"/>
          </a:xfrm>
          <a:prstGeom prst="rect">
            <a:avLst/>
          </a:prstGeom>
          <a:noFill/>
        </p:spPr>
      </p:pic>
      <p:cxnSp>
        <p:nvCxnSpPr>
          <p:cNvPr id="78" name="Straight Arrow Connector 77"/>
          <p:cNvCxnSpPr/>
          <p:nvPr/>
        </p:nvCxnSpPr>
        <p:spPr>
          <a:xfrm rot="10800000">
            <a:off x="38039040" y="11216640"/>
            <a:ext cx="3352800" cy="670560"/>
          </a:xfrm>
          <a:prstGeom prst="straightConnector1">
            <a:avLst/>
          </a:prstGeom>
          <a:ln w="8572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themeOverride>
</file>

<file path=docProps/app.xml><?xml version="1.0" encoding="utf-8"?>
<Properties xmlns="http://schemas.openxmlformats.org/officeDocument/2006/extended-properties" xmlns:vt="http://schemas.openxmlformats.org/officeDocument/2006/docPropsVTypes">
  <TotalTime>10734</TotalTime>
  <Words>966</Words>
  <Application>Microsoft Office PowerPoint</Application>
  <PresentationFormat>Custom</PresentationFormat>
  <Paragraphs>102</Paragraphs>
  <Slides>1</Slides>
  <Notes>1</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Default Design</vt:lpstr>
      <vt:lpstr>Bitmap Image</vt:lpstr>
      <vt:lpstr>Slide 1</vt:lpstr>
    </vt:vector>
  </TitlesOfParts>
  <Company>Swarthmore College</Company>
  <LinksUpToDate>false</LinksUpToDate>
  <SharedDoc>false</SharedDoc>
  <HyperlinkBase>http://www.swarthmore.edu/NatSci/cpurrin1/posteradvice.htm</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scientific posters (Swarthmore College)</dc:title>
  <dc:creator>Colin Purrington</dc:creator>
  <dc:description>Suggestions and gripes to: cpurrin1@swarthmore.edu</dc:description>
  <cp:lastModifiedBy>Justin Cacciatore</cp:lastModifiedBy>
  <cp:revision>541</cp:revision>
  <cp:lastPrinted>2004-05-01T11:19:50Z</cp:lastPrinted>
  <dcterms:created xsi:type="dcterms:W3CDTF">2009-12-11T03:04:30Z</dcterms:created>
  <dcterms:modified xsi:type="dcterms:W3CDTF">2009-12-11T03:04:45Z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Colin Purrington</vt:lpwstr>
  </property>
</Properties>
</file>