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7"/>
  </p:notesMasterIdLst>
  <p:sldIdLst>
    <p:sldId id="271" r:id="rId2"/>
    <p:sldId id="257" r:id="rId3"/>
    <p:sldId id="274" r:id="rId4"/>
    <p:sldId id="275" r:id="rId5"/>
    <p:sldId id="281" r:id="rId6"/>
    <p:sldId id="282" r:id="rId7"/>
    <p:sldId id="283" r:id="rId8"/>
    <p:sldId id="278" r:id="rId9"/>
    <p:sldId id="280" r:id="rId10"/>
    <p:sldId id="273" r:id="rId11"/>
    <p:sldId id="272" r:id="rId12"/>
    <p:sldId id="266" r:id="rId13"/>
    <p:sldId id="267"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E9D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00" autoAdjust="0"/>
  </p:normalViewPr>
  <p:slideViewPr>
    <p:cSldViewPr>
      <p:cViewPr varScale="1">
        <p:scale>
          <a:sx n="107" d="100"/>
          <a:sy n="107" d="100"/>
        </p:scale>
        <p:origin x="-1086"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D9F7DA-7C8C-4177-A43C-B59F0C89DE81}" type="datetimeFigureOut">
              <a:rPr lang="en-US" smtClean="0"/>
              <a:pPr/>
              <a:t>10/15/2009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0C7FCD-1B60-46BF-938C-D9BAE0CA3A7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26A435-2048-44FE-BB16-886607DEF27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call our third design the complete enclosure. The complete enclosure is a large box that will entirely enclose the current larynx manipulation system.</a:t>
            </a:r>
            <a:endParaRPr lang="en-US" dirty="0"/>
          </a:p>
        </p:txBody>
      </p:sp>
      <p:sp>
        <p:nvSpPr>
          <p:cNvPr id="4" name="Slide Number Placeholder 3"/>
          <p:cNvSpPr>
            <a:spLocks noGrp="1"/>
          </p:cNvSpPr>
          <p:nvPr>
            <p:ph type="sldNum" sz="quarter" idx="10"/>
          </p:nvPr>
        </p:nvSpPr>
        <p:spPr/>
        <p:txBody>
          <a:bodyPr/>
          <a:lstStyle/>
          <a:p>
            <a:fld id="{CB26A435-2048-44FE-BB16-886607DEF27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most important characteristics in our design are to have a small volume and to maintain an airtight seal. The translating plate design scored the highest in each of these categories. The score in the small volume category for the complete enclosure immediately shows its greatest weakness – it is far too large to meet the requirements set by the client. The translating plate will be more tedious to clean than the other design and thus scored rather low in the maintenance and durability category. The greatest advantage to the rack and pinion design is that it would better maintain an airtight seal than the other two ____________________________. Overall though, the translating plate design scored the highest with 82 out of 100 possible points.</a:t>
            </a:r>
            <a:endParaRPr lang="en-US" dirty="0"/>
          </a:p>
        </p:txBody>
      </p:sp>
      <p:sp>
        <p:nvSpPr>
          <p:cNvPr id="4" name="Slide Number Placeholder 3"/>
          <p:cNvSpPr>
            <a:spLocks noGrp="1"/>
          </p:cNvSpPr>
          <p:nvPr>
            <p:ph type="sldNum" sz="quarter" idx="10"/>
          </p:nvPr>
        </p:nvSpPr>
        <p:spPr/>
        <p:txBody>
          <a:bodyPr/>
          <a:lstStyle/>
          <a:p>
            <a:fld id="{CB26A435-2048-44FE-BB16-886607DEF27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0C7FCD-1B60-46BF-938C-D9BAE0CA3A7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0C7FCD-1B60-46BF-938C-D9BAE0CA3A7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0C7FCD-1B60-46BF-938C-D9BAE0CA3A7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0C7FCD-1B60-46BF-938C-D9BAE0CA3A7C}"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0C7FCD-1B60-46BF-938C-D9BAE0CA3A7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0C7FCD-1B60-46BF-938C-D9BAE0CA3A7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0C7FCD-1B60-46BF-938C-D9BAE0CA3A7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0C7FCD-1B60-46BF-938C-D9BAE0CA3A7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0C7FCD-1B60-46BF-938C-D9BAE0CA3A7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F3F537-B0D3-47FE-8B8D-268586B5734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0C7FCD-1B60-46BF-938C-D9BAE0CA3A7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2FF9C-2C89-402D-A04A-26B1F20892F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690B18B4-D1E9-4A98-8157-356F26D32184}" type="datetimeFigureOut">
              <a:rPr lang="en-US" smtClean="0"/>
              <a:pPr/>
              <a:t>10/15/2009</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18B8356D-4F59-43D2-8946-C4F51C41C9FD}"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90B18B4-D1E9-4A98-8157-356F26D32184}" type="datetimeFigureOut">
              <a:rPr lang="en-US" smtClean="0"/>
              <a:pPr/>
              <a:t>10/15/2009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8B8356D-4F59-43D2-8946-C4F51C41C9F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90B18B4-D1E9-4A98-8157-356F26D32184}" type="datetimeFigureOut">
              <a:rPr lang="en-US" smtClean="0"/>
              <a:pPr/>
              <a:t>10/15/2009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8B8356D-4F59-43D2-8946-C4F51C41C9F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90B18B4-D1E9-4A98-8157-356F26D32184}" type="datetimeFigureOut">
              <a:rPr lang="en-US" smtClean="0"/>
              <a:pPr/>
              <a:t>10/15/2009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8B8356D-4F59-43D2-8946-C4F51C41C9F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90B18B4-D1E9-4A98-8157-356F26D32184}" type="datetimeFigureOut">
              <a:rPr lang="en-US" smtClean="0"/>
              <a:pPr/>
              <a:t>10/15/2009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8B8356D-4F59-43D2-8946-C4F51C41C9FD}"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90B18B4-D1E9-4A98-8157-356F26D32184}" type="datetimeFigureOut">
              <a:rPr lang="en-US" smtClean="0"/>
              <a:pPr/>
              <a:t>10/15/2009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8B8356D-4F59-43D2-8946-C4F51C41C9F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90B18B4-D1E9-4A98-8157-356F26D32184}" type="datetimeFigureOut">
              <a:rPr lang="en-US" smtClean="0"/>
              <a:pPr/>
              <a:t>10/15/2009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8B8356D-4F59-43D2-8946-C4F51C41C9F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90B18B4-D1E9-4A98-8157-356F26D32184}" type="datetimeFigureOut">
              <a:rPr lang="en-US" smtClean="0"/>
              <a:pPr/>
              <a:t>10/15/2009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8B8356D-4F59-43D2-8946-C4F51C41C9F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690B18B4-D1E9-4A98-8157-356F26D32184}" type="datetimeFigureOut">
              <a:rPr lang="en-US" smtClean="0"/>
              <a:pPr/>
              <a:t>10/15/2009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8B8356D-4F59-43D2-8946-C4F51C41C9FD}"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90B18B4-D1E9-4A98-8157-356F26D32184}" type="datetimeFigureOut">
              <a:rPr lang="en-US" smtClean="0"/>
              <a:pPr/>
              <a:t>10/15/2009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8B8356D-4F59-43D2-8946-C4F51C41C9F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690B18B4-D1E9-4A98-8157-356F26D32184}" type="datetimeFigureOut">
              <a:rPr lang="en-US" smtClean="0"/>
              <a:pPr/>
              <a:t>10/15/2009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8B8356D-4F59-43D2-8946-C4F51C41C9FD}"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90B18B4-D1E9-4A98-8157-356F26D32184}" type="datetimeFigureOut">
              <a:rPr lang="en-US" smtClean="0"/>
              <a:pPr/>
              <a:t>10/15/2009</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8B8356D-4F59-43D2-8946-C4F51C41C9FD}"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file:///C:\Users\Kelsey\Documents\BME%20200\BSAC%20stuff\Sarah%202.avi"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file:///C:\Users\Kelsey\Documents\BME%20200\BSAC%20stuff\Sarah%201.avi" TargetMode="Externa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rynx picture2.jpg"/>
          <p:cNvPicPr>
            <a:picLocks noChangeAspect="1"/>
          </p:cNvPicPr>
          <p:nvPr/>
        </p:nvPicPr>
        <p:blipFill>
          <a:blip r:embed="rId3" cstate="print">
            <a:duotone>
              <a:schemeClr val="bg2">
                <a:shade val="45000"/>
                <a:satMod val="135000"/>
              </a:schemeClr>
              <a:prstClr val="white"/>
            </a:duotone>
            <a:lum contrast="20000"/>
          </a:blip>
          <a:stretch>
            <a:fillRect/>
          </a:stretch>
        </p:blipFill>
        <p:spPr>
          <a:xfrm>
            <a:off x="1981201" y="-373272"/>
            <a:ext cx="6172199" cy="7699600"/>
          </a:xfrm>
          <a:prstGeom prst="rect">
            <a:avLst/>
          </a:prstGeom>
        </p:spPr>
      </p:pic>
      <p:sp>
        <p:nvSpPr>
          <p:cNvPr id="3" name="Content Placeholder 2"/>
          <p:cNvSpPr>
            <a:spLocks noGrp="1"/>
          </p:cNvSpPr>
          <p:nvPr>
            <p:ph idx="1"/>
          </p:nvPr>
        </p:nvSpPr>
        <p:spPr>
          <a:xfrm>
            <a:off x="1371600" y="1447800"/>
            <a:ext cx="7498080" cy="4800600"/>
          </a:xfrm>
        </p:spPr>
        <p:txBody>
          <a:bodyPr>
            <a:normAutofit fontScale="77500" lnSpcReduction="20000"/>
          </a:bodyPr>
          <a:lstStyle/>
          <a:p>
            <a:pPr algn="ctr">
              <a:buNone/>
            </a:pPr>
            <a:endParaRPr lang="en-US" b="1" dirty="0" smtClean="0">
              <a:solidFill>
                <a:schemeClr val="accent1">
                  <a:lumMod val="50000"/>
                </a:schemeClr>
              </a:solidFill>
            </a:endParaRPr>
          </a:p>
          <a:p>
            <a:pPr algn="ctr">
              <a:buNone/>
            </a:pPr>
            <a:endParaRPr lang="en-US" b="1" dirty="0">
              <a:solidFill>
                <a:schemeClr val="accent1">
                  <a:lumMod val="50000"/>
                </a:schemeClr>
              </a:solidFill>
            </a:endParaRPr>
          </a:p>
          <a:p>
            <a:pPr algn="ctr">
              <a:buNone/>
            </a:pPr>
            <a:endParaRPr lang="en-US" b="1" dirty="0" smtClean="0"/>
          </a:p>
          <a:p>
            <a:pPr algn="ctr">
              <a:buNone/>
            </a:pPr>
            <a:r>
              <a:rPr lang="en-US" sz="2500" b="1" dirty="0" smtClean="0"/>
              <a:t>Team Members</a:t>
            </a:r>
          </a:p>
          <a:p>
            <a:pPr algn="ctr">
              <a:buNone/>
            </a:pPr>
            <a:r>
              <a:rPr lang="en-US" sz="2500" b="1" dirty="0" smtClean="0"/>
              <a:t>Whitney Johnson, Sarah </a:t>
            </a:r>
            <a:r>
              <a:rPr lang="en-US" sz="2500" b="1" dirty="0" err="1" smtClean="0"/>
              <a:t>Switalski</a:t>
            </a:r>
            <a:r>
              <a:rPr lang="en-US" sz="2500" b="1" dirty="0" smtClean="0"/>
              <a:t> , Kelsey Hoegh, Clayton </a:t>
            </a:r>
            <a:r>
              <a:rPr lang="en-US" sz="2500" b="1" dirty="0" err="1" smtClean="0"/>
              <a:t>Lepak</a:t>
            </a:r>
            <a:r>
              <a:rPr lang="en-US" sz="2500" b="1" dirty="0" smtClean="0"/>
              <a:t>, Jack Renfrew</a:t>
            </a:r>
          </a:p>
          <a:p>
            <a:pPr algn="ctr">
              <a:buNone/>
            </a:pPr>
            <a:endParaRPr lang="en-US" sz="2500" b="1" dirty="0"/>
          </a:p>
          <a:p>
            <a:pPr algn="ctr">
              <a:buNone/>
            </a:pPr>
            <a:r>
              <a:rPr lang="en-US" sz="2500" b="1" dirty="0" smtClean="0"/>
              <a:t>Client</a:t>
            </a:r>
          </a:p>
          <a:p>
            <a:pPr algn="ctr">
              <a:buNone/>
            </a:pPr>
            <a:r>
              <a:rPr lang="en-US" sz="2500" b="1" dirty="0" smtClean="0"/>
              <a:t>Jack J Jiang MD, PhD </a:t>
            </a:r>
          </a:p>
          <a:p>
            <a:pPr algn="ctr">
              <a:buNone/>
            </a:pPr>
            <a:r>
              <a:rPr lang="en-US" sz="2500" b="1" dirty="0" smtClean="0"/>
              <a:t>Department of Surgery and Otolaryngology</a:t>
            </a:r>
          </a:p>
          <a:p>
            <a:pPr algn="ctr">
              <a:buNone/>
            </a:pPr>
            <a:endParaRPr lang="en-US" sz="2500" b="1" dirty="0" smtClean="0"/>
          </a:p>
          <a:p>
            <a:pPr algn="ctr">
              <a:buNone/>
            </a:pPr>
            <a:endParaRPr lang="en-US" sz="2500" b="1" dirty="0" smtClean="0"/>
          </a:p>
          <a:p>
            <a:pPr algn="ctr">
              <a:buNone/>
            </a:pPr>
            <a:r>
              <a:rPr lang="en-US" sz="2500" b="1" dirty="0" smtClean="0"/>
              <a:t>Advisor</a:t>
            </a:r>
          </a:p>
          <a:p>
            <a:pPr algn="ctr">
              <a:buNone/>
            </a:pPr>
            <a:r>
              <a:rPr lang="en-US" sz="2500" b="1" dirty="0" smtClean="0"/>
              <a:t>Professor Thomas Yen</a:t>
            </a:r>
          </a:p>
          <a:p>
            <a:pPr algn="ctr">
              <a:buNone/>
            </a:pPr>
            <a:r>
              <a:rPr lang="en-US" sz="2500" b="1" dirty="0" smtClean="0"/>
              <a:t>Department of Biomedical Engineering</a:t>
            </a:r>
          </a:p>
          <a:p>
            <a:endParaRPr lang="en-US" dirty="0"/>
          </a:p>
          <a:p>
            <a:pPr algn="ctr"/>
            <a:endParaRPr lang="en-US" b="1" dirty="0" smtClean="0">
              <a:solidFill>
                <a:schemeClr val="accent1">
                  <a:lumMod val="50000"/>
                </a:schemeClr>
              </a:solidFill>
            </a:endParaRPr>
          </a:p>
          <a:p>
            <a:pPr algn="ctr"/>
            <a:endParaRPr lang="en-US" b="1" dirty="0">
              <a:solidFill>
                <a:schemeClr val="accent1">
                  <a:lumMod val="50000"/>
                </a:schemeClr>
              </a:solidFill>
            </a:endParaRPr>
          </a:p>
        </p:txBody>
      </p:sp>
      <p:sp>
        <p:nvSpPr>
          <p:cNvPr id="2" name="Title 1"/>
          <p:cNvSpPr>
            <a:spLocks noGrp="1"/>
          </p:cNvSpPr>
          <p:nvPr>
            <p:ph type="title"/>
          </p:nvPr>
        </p:nvSpPr>
        <p:spPr>
          <a:xfrm>
            <a:off x="609600" y="-152400"/>
            <a:ext cx="8839200" cy="2514600"/>
          </a:xfrm>
        </p:spPr>
        <p:txBody>
          <a:bodyPr>
            <a:normAutofit/>
          </a:bodyPr>
          <a:lstStyle/>
          <a:p>
            <a:pPr algn="ctr"/>
            <a:r>
              <a:rPr lang="en-US" sz="4200" b="1" dirty="0" smtClean="0">
                <a:solidFill>
                  <a:schemeClr val="tx2">
                    <a:lumMod val="75000"/>
                  </a:schemeClr>
                </a:solidFill>
              </a:rPr>
              <a:t>Controlled Testing Environment for Measuring Larynx Phonation Pressure</a:t>
            </a:r>
            <a:endParaRPr lang="en-US" sz="4200"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239000" cy="1143000"/>
          </a:xfrm>
        </p:spPr>
        <p:txBody>
          <a:bodyPr>
            <a:normAutofit fontScale="90000"/>
          </a:bodyPr>
          <a:lstStyle/>
          <a:p>
            <a:r>
              <a:rPr lang="en-US" dirty="0" smtClean="0"/>
              <a:t>Design 3 – Complete Enclosure</a:t>
            </a:r>
            <a:endParaRPr lang="en-US" dirty="0"/>
          </a:p>
        </p:txBody>
      </p:sp>
      <p:pic>
        <p:nvPicPr>
          <p:cNvPr id="4" name="Content Placeholder 3" descr="Complete Enclosure.jpg"/>
          <p:cNvPicPr>
            <a:picLocks noGrp="1" noChangeAspect="1"/>
          </p:cNvPicPr>
          <p:nvPr>
            <p:ph idx="1"/>
          </p:nvPr>
        </p:nvPicPr>
        <p:blipFill>
          <a:blip r:embed="rId3" cstate="print"/>
          <a:srcRect r="38346" b="57550"/>
          <a:stretch>
            <a:fillRect/>
          </a:stretch>
        </p:blipFill>
        <p:spPr>
          <a:xfrm>
            <a:off x="1143000" y="2133600"/>
            <a:ext cx="7810500" cy="3429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Process 8"/>
          <p:cNvSpPr/>
          <p:nvPr/>
        </p:nvSpPr>
        <p:spPr>
          <a:xfrm>
            <a:off x="3886200" y="5867400"/>
            <a:ext cx="685800" cy="381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idx="4294967295"/>
          </p:nvPr>
        </p:nvSpPr>
        <p:spPr>
          <a:xfrm>
            <a:off x="1143000" y="-381000"/>
            <a:ext cx="7772400" cy="1470025"/>
          </a:xfrm>
        </p:spPr>
        <p:txBody>
          <a:bodyPr/>
          <a:lstStyle/>
          <a:p>
            <a:r>
              <a:rPr lang="en-US" dirty="0" smtClean="0"/>
              <a:t>Design Matrix</a:t>
            </a:r>
            <a:endParaRPr lang="en-US" dirty="0"/>
          </a:p>
        </p:txBody>
      </p:sp>
      <p:sp>
        <p:nvSpPr>
          <p:cNvPr id="2457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nvGraphicFramePr>
        <p:xfrm>
          <a:off x="1447800" y="1066799"/>
          <a:ext cx="7315200" cy="5391405"/>
        </p:xfrm>
        <a:graphic>
          <a:graphicData uri="http://schemas.openxmlformats.org/drawingml/2006/table">
            <a:tbl>
              <a:tblPr/>
              <a:tblGrid>
                <a:gridCol w="1828800"/>
                <a:gridCol w="1828800"/>
                <a:gridCol w="1828800"/>
                <a:gridCol w="1828800"/>
              </a:tblGrid>
              <a:tr h="889000">
                <a:tc>
                  <a:txBody>
                    <a:bodyPr/>
                    <a:lstStyle/>
                    <a:p>
                      <a:pPr marL="0" marR="0" algn="ctr">
                        <a:lnSpc>
                          <a:spcPct val="115000"/>
                        </a:lnSpc>
                        <a:spcBef>
                          <a:spcPts val="0"/>
                        </a:spcBef>
                        <a:spcAft>
                          <a:spcPts val="0"/>
                        </a:spcAft>
                      </a:pPr>
                      <a:r>
                        <a:rPr lang="en-US" sz="1800" b="1" dirty="0">
                          <a:solidFill>
                            <a:srgbClr val="365F91"/>
                          </a:solidFill>
                          <a:latin typeface="Calibri"/>
                          <a:ea typeface="Calibri"/>
                          <a:cs typeface="Times New Roman"/>
                        </a:rPr>
                        <a:t>Category</a:t>
                      </a:r>
                      <a:endParaRPr lang="en-US" sz="1800" dirty="0">
                        <a:solidFill>
                          <a:srgbClr val="365F91"/>
                        </a:solidFill>
                        <a:latin typeface="Calibri"/>
                        <a:ea typeface="Calibri"/>
                        <a:cs typeface="Times New Roman"/>
                      </a:endParaRPr>
                    </a:p>
                  </a:txBody>
                  <a:tcPr marL="51969" marR="51969"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solidFill>
                            <a:srgbClr val="365F91"/>
                          </a:solidFill>
                          <a:latin typeface="Calibri"/>
                          <a:ea typeface="Calibri"/>
                          <a:cs typeface="Times New Roman"/>
                        </a:rPr>
                        <a:t>Design 1 “Translating Plate”</a:t>
                      </a:r>
                      <a:endParaRPr lang="en-US" sz="1800">
                        <a:solidFill>
                          <a:srgbClr val="365F91"/>
                        </a:solidFill>
                        <a:latin typeface="Calibri"/>
                        <a:ea typeface="Calibri"/>
                        <a:cs typeface="Times New Roman"/>
                      </a:endParaRPr>
                    </a:p>
                  </a:txBody>
                  <a:tcPr marL="51969" marR="51969"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solidFill>
                            <a:srgbClr val="365F91"/>
                          </a:solidFill>
                          <a:latin typeface="Calibri"/>
                          <a:ea typeface="Calibri"/>
                          <a:cs typeface="Times New Roman"/>
                        </a:rPr>
                        <a:t>Design 2</a:t>
                      </a:r>
                      <a:endParaRPr lang="en-US" sz="1800">
                        <a:solidFill>
                          <a:srgbClr val="365F91"/>
                        </a:solidFill>
                        <a:latin typeface="Calibri"/>
                        <a:ea typeface="Calibri"/>
                        <a:cs typeface="Times New Roman"/>
                      </a:endParaRPr>
                    </a:p>
                    <a:p>
                      <a:pPr marL="0" marR="0" algn="ctr">
                        <a:lnSpc>
                          <a:spcPct val="115000"/>
                        </a:lnSpc>
                        <a:spcBef>
                          <a:spcPts val="0"/>
                        </a:spcBef>
                        <a:spcAft>
                          <a:spcPts val="0"/>
                        </a:spcAft>
                      </a:pPr>
                      <a:r>
                        <a:rPr lang="en-US" sz="1800" b="1">
                          <a:solidFill>
                            <a:srgbClr val="365F91"/>
                          </a:solidFill>
                          <a:latin typeface="Calibri"/>
                          <a:ea typeface="Calibri"/>
                          <a:cs typeface="Times New Roman"/>
                        </a:rPr>
                        <a:t>“Rack and Pinion”</a:t>
                      </a:r>
                      <a:endParaRPr lang="en-US" sz="1800">
                        <a:solidFill>
                          <a:srgbClr val="365F91"/>
                        </a:solidFill>
                        <a:latin typeface="Calibri"/>
                        <a:ea typeface="Calibri"/>
                        <a:cs typeface="Times New Roman"/>
                      </a:endParaRPr>
                    </a:p>
                  </a:txBody>
                  <a:tcPr marL="51969" marR="51969"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solidFill>
                            <a:srgbClr val="365F91"/>
                          </a:solidFill>
                          <a:latin typeface="Calibri"/>
                          <a:ea typeface="Calibri"/>
                          <a:cs typeface="Times New Roman"/>
                        </a:rPr>
                        <a:t>Design 3 </a:t>
                      </a:r>
                      <a:endParaRPr lang="en-US" sz="1800">
                        <a:solidFill>
                          <a:srgbClr val="365F91"/>
                        </a:solidFill>
                        <a:latin typeface="Calibri"/>
                        <a:ea typeface="Calibri"/>
                        <a:cs typeface="Times New Roman"/>
                      </a:endParaRPr>
                    </a:p>
                    <a:p>
                      <a:pPr marL="0" marR="0" algn="ctr">
                        <a:lnSpc>
                          <a:spcPct val="115000"/>
                        </a:lnSpc>
                        <a:spcBef>
                          <a:spcPts val="0"/>
                        </a:spcBef>
                        <a:spcAft>
                          <a:spcPts val="0"/>
                        </a:spcAft>
                      </a:pPr>
                      <a:r>
                        <a:rPr lang="en-US" sz="1800" b="1">
                          <a:solidFill>
                            <a:srgbClr val="365F91"/>
                          </a:solidFill>
                          <a:latin typeface="Calibri"/>
                          <a:ea typeface="Calibri"/>
                          <a:cs typeface="Times New Roman"/>
                        </a:rPr>
                        <a:t>“Complete Enclosure”</a:t>
                      </a:r>
                      <a:endParaRPr lang="en-US" sz="1800">
                        <a:solidFill>
                          <a:srgbClr val="365F91"/>
                        </a:solidFill>
                        <a:latin typeface="Calibri"/>
                        <a:ea typeface="Calibri"/>
                        <a:cs typeface="Times New Roman"/>
                      </a:endParaRPr>
                    </a:p>
                  </a:txBody>
                  <a:tcPr marL="51969" marR="51969"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92667">
                <a:tc>
                  <a:txBody>
                    <a:bodyPr/>
                    <a:lstStyle/>
                    <a:p>
                      <a:pPr marL="0" marR="0" algn="ctr">
                        <a:lnSpc>
                          <a:spcPct val="115000"/>
                        </a:lnSpc>
                        <a:spcBef>
                          <a:spcPts val="0"/>
                        </a:spcBef>
                        <a:spcAft>
                          <a:spcPts val="0"/>
                        </a:spcAft>
                      </a:pPr>
                      <a:r>
                        <a:rPr lang="en-US" sz="1800" b="1">
                          <a:solidFill>
                            <a:srgbClr val="365F91"/>
                          </a:solidFill>
                          <a:latin typeface="Calibri"/>
                          <a:ea typeface="Calibri"/>
                          <a:cs typeface="Times New Roman"/>
                        </a:rPr>
                        <a:t>Small Volume (25)</a:t>
                      </a:r>
                      <a:endParaRPr lang="en-US" sz="1800">
                        <a:solidFill>
                          <a:srgbClr val="365F91"/>
                        </a:solidFill>
                        <a:latin typeface="Calibri"/>
                        <a:ea typeface="Calibri"/>
                        <a:cs typeface="Times New Roman"/>
                      </a:endParaRPr>
                    </a:p>
                  </a:txBody>
                  <a:tcPr marL="51969" marR="51969"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gn="ctr">
                        <a:lnSpc>
                          <a:spcPct val="115000"/>
                        </a:lnSpc>
                        <a:spcBef>
                          <a:spcPts val="0"/>
                        </a:spcBef>
                        <a:spcAft>
                          <a:spcPts val="0"/>
                        </a:spcAft>
                      </a:pPr>
                      <a:r>
                        <a:rPr lang="en-US" sz="1800">
                          <a:solidFill>
                            <a:srgbClr val="365F91"/>
                          </a:solidFill>
                          <a:latin typeface="Calibri"/>
                          <a:ea typeface="Calibri"/>
                          <a:cs typeface="Times New Roman"/>
                        </a:rPr>
                        <a:t>25</a:t>
                      </a:r>
                    </a:p>
                  </a:txBody>
                  <a:tcPr marL="51969" marR="51969"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gn="ctr">
                        <a:lnSpc>
                          <a:spcPct val="115000"/>
                        </a:lnSpc>
                        <a:spcBef>
                          <a:spcPts val="0"/>
                        </a:spcBef>
                        <a:spcAft>
                          <a:spcPts val="0"/>
                        </a:spcAft>
                      </a:pPr>
                      <a:r>
                        <a:rPr lang="en-US" sz="1800">
                          <a:solidFill>
                            <a:srgbClr val="365F91"/>
                          </a:solidFill>
                          <a:latin typeface="Calibri"/>
                          <a:ea typeface="Calibri"/>
                          <a:cs typeface="Times New Roman"/>
                        </a:rPr>
                        <a:t>18</a:t>
                      </a:r>
                    </a:p>
                  </a:txBody>
                  <a:tcPr marL="51969" marR="51969"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gn="ctr">
                        <a:lnSpc>
                          <a:spcPct val="115000"/>
                        </a:lnSpc>
                        <a:spcBef>
                          <a:spcPts val="0"/>
                        </a:spcBef>
                        <a:spcAft>
                          <a:spcPts val="0"/>
                        </a:spcAft>
                      </a:pPr>
                      <a:r>
                        <a:rPr lang="en-US" sz="1800">
                          <a:solidFill>
                            <a:srgbClr val="365F91"/>
                          </a:solidFill>
                          <a:latin typeface="Calibri"/>
                          <a:ea typeface="Calibri"/>
                          <a:cs typeface="Times New Roman"/>
                        </a:rPr>
                        <a:t>5</a:t>
                      </a:r>
                    </a:p>
                  </a:txBody>
                  <a:tcPr marL="51969" marR="51969"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889000">
                <a:tc>
                  <a:txBody>
                    <a:bodyPr/>
                    <a:lstStyle/>
                    <a:p>
                      <a:pPr marL="0" marR="0" algn="ctr">
                        <a:lnSpc>
                          <a:spcPct val="115000"/>
                        </a:lnSpc>
                        <a:spcBef>
                          <a:spcPts val="0"/>
                        </a:spcBef>
                        <a:spcAft>
                          <a:spcPts val="0"/>
                        </a:spcAft>
                      </a:pPr>
                      <a:r>
                        <a:rPr lang="en-US" sz="1800" b="1">
                          <a:solidFill>
                            <a:srgbClr val="365F91"/>
                          </a:solidFill>
                          <a:latin typeface="Calibri"/>
                          <a:ea typeface="Calibri"/>
                          <a:cs typeface="Times New Roman"/>
                        </a:rPr>
                        <a:t>Maintains Airtight Seal (25)</a:t>
                      </a:r>
                      <a:endParaRPr lang="en-US" sz="1800">
                        <a:solidFill>
                          <a:srgbClr val="365F91"/>
                        </a:solidFill>
                        <a:latin typeface="Calibri"/>
                        <a:ea typeface="Calibri"/>
                        <a:cs typeface="Times New Roman"/>
                      </a:endParaRPr>
                    </a:p>
                  </a:txBody>
                  <a:tcPr marL="51969" marR="51969" marT="0" marB="0">
                    <a:lnL>
                      <a:noFill/>
                    </a:lnL>
                    <a:lnR>
                      <a:noFill/>
                    </a:lnR>
                    <a:lnT>
                      <a:noFill/>
                    </a:lnT>
                    <a:lnB>
                      <a:noFill/>
                    </a:lnB>
                  </a:tcPr>
                </a:tc>
                <a:tc>
                  <a:txBody>
                    <a:bodyPr/>
                    <a:lstStyle/>
                    <a:p>
                      <a:pPr marL="0" marR="0" algn="ctr">
                        <a:lnSpc>
                          <a:spcPct val="115000"/>
                        </a:lnSpc>
                        <a:spcBef>
                          <a:spcPts val="0"/>
                        </a:spcBef>
                        <a:spcAft>
                          <a:spcPts val="0"/>
                        </a:spcAft>
                      </a:pPr>
                      <a:r>
                        <a:rPr lang="en-US" sz="1800">
                          <a:solidFill>
                            <a:srgbClr val="365F91"/>
                          </a:solidFill>
                          <a:latin typeface="Calibri"/>
                          <a:ea typeface="Calibri"/>
                          <a:cs typeface="Times New Roman"/>
                        </a:rPr>
                        <a:t>20</a:t>
                      </a:r>
                    </a:p>
                  </a:txBody>
                  <a:tcPr marL="51969" marR="51969" marT="0" marB="0">
                    <a:lnL>
                      <a:noFill/>
                    </a:lnL>
                    <a:lnR>
                      <a:noFill/>
                    </a:lnR>
                    <a:lnT>
                      <a:noFill/>
                    </a:lnT>
                    <a:lnB>
                      <a:noFill/>
                    </a:lnB>
                  </a:tcPr>
                </a:tc>
                <a:tc>
                  <a:txBody>
                    <a:bodyPr/>
                    <a:lstStyle/>
                    <a:p>
                      <a:pPr marL="0" marR="0" algn="ctr">
                        <a:lnSpc>
                          <a:spcPct val="115000"/>
                        </a:lnSpc>
                        <a:spcBef>
                          <a:spcPts val="0"/>
                        </a:spcBef>
                        <a:spcAft>
                          <a:spcPts val="0"/>
                        </a:spcAft>
                      </a:pPr>
                      <a:r>
                        <a:rPr lang="en-US" sz="1800">
                          <a:solidFill>
                            <a:srgbClr val="365F91"/>
                          </a:solidFill>
                          <a:latin typeface="Calibri"/>
                          <a:ea typeface="Calibri"/>
                          <a:cs typeface="Times New Roman"/>
                        </a:rPr>
                        <a:t>22</a:t>
                      </a:r>
                    </a:p>
                  </a:txBody>
                  <a:tcPr marL="51969" marR="51969" marT="0" marB="0">
                    <a:lnL>
                      <a:noFill/>
                    </a:lnL>
                    <a:lnR>
                      <a:noFill/>
                    </a:lnR>
                    <a:lnT>
                      <a:noFill/>
                    </a:lnT>
                    <a:lnB>
                      <a:noFill/>
                    </a:lnB>
                  </a:tcPr>
                </a:tc>
                <a:tc>
                  <a:txBody>
                    <a:bodyPr/>
                    <a:lstStyle/>
                    <a:p>
                      <a:pPr marL="0" marR="0" algn="ctr">
                        <a:lnSpc>
                          <a:spcPct val="115000"/>
                        </a:lnSpc>
                        <a:spcBef>
                          <a:spcPts val="0"/>
                        </a:spcBef>
                        <a:spcAft>
                          <a:spcPts val="0"/>
                        </a:spcAft>
                      </a:pPr>
                      <a:r>
                        <a:rPr lang="en-US" sz="1800">
                          <a:solidFill>
                            <a:srgbClr val="365F91"/>
                          </a:solidFill>
                          <a:latin typeface="Calibri"/>
                          <a:ea typeface="Calibri"/>
                          <a:cs typeface="Times New Roman"/>
                        </a:rPr>
                        <a:t>18</a:t>
                      </a:r>
                    </a:p>
                  </a:txBody>
                  <a:tcPr marL="51969" marR="51969" marT="0" marB="0">
                    <a:lnL>
                      <a:noFill/>
                    </a:lnL>
                    <a:lnR>
                      <a:noFill/>
                    </a:lnR>
                    <a:lnT>
                      <a:noFill/>
                    </a:lnT>
                    <a:lnB>
                      <a:noFill/>
                    </a:lnB>
                  </a:tcPr>
                </a:tc>
              </a:tr>
              <a:tr h="889000">
                <a:tc>
                  <a:txBody>
                    <a:bodyPr/>
                    <a:lstStyle/>
                    <a:p>
                      <a:pPr marL="0" marR="0" algn="ctr">
                        <a:lnSpc>
                          <a:spcPct val="115000"/>
                        </a:lnSpc>
                        <a:spcBef>
                          <a:spcPts val="0"/>
                        </a:spcBef>
                        <a:spcAft>
                          <a:spcPts val="0"/>
                        </a:spcAft>
                      </a:pPr>
                      <a:r>
                        <a:rPr lang="en-US" sz="1800" b="1">
                          <a:solidFill>
                            <a:srgbClr val="365F91"/>
                          </a:solidFill>
                          <a:latin typeface="Calibri"/>
                          <a:ea typeface="Calibri"/>
                          <a:cs typeface="Times New Roman"/>
                        </a:rPr>
                        <a:t>Ease of Manufacture (20)</a:t>
                      </a:r>
                      <a:endParaRPr lang="en-US" sz="1800">
                        <a:solidFill>
                          <a:srgbClr val="365F91"/>
                        </a:solidFill>
                        <a:latin typeface="Calibri"/>
                        <a:ea typeface="Calibri"/>
                        <a:cs typeface="Times New Roman"/>
                      </a:endParaRPr>
                    </a:p>
                  </a:txBody>
                  <a:tcPr marL="51969" marR="51969" marT="0" marB="0">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800">
                          <a:solidFill>
                            <a:srgbClr val="365F91"/>
                          </a:solidFill>
                          <a:latin typeface="Calibri"/>
                          <a:ea typeface="Calibri"/>
                          <a:cs typeface="Times New Roman"/>
                        </a:rPr>
                        <a:t>15</a:t>
                      </a:r>
                    </a:p>
                  </a:txBody>
                  <a:tcPr marL="51969" marR="51969" marT="0" marB="0">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800">
                          <a:solidFill>
                            <a:srgbClr val="365F91"/>
                          </a:solidFill>
                          <a:latin typeface="Calibri"/>
                          <a:ea typeface="Calibri"/>
                          <a:cs typeface="Times New Roman"/>
                        </a:rPr>
                        <a:t>10</a:t>
                      </a:r>
                    </a:p>
                  </a:txBody>
                  <a:tcPr marL="51969" marR="51969" marT="0" marB="0">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800">
                          <a:solidFill>
                            <a:srgbClr val="365F91"/>
                          </a:solidFill>
                          <a:latin typeface="Calibri"/>
                          <a:ea typeface="Calibri"/>
                          <a:cs typeface="Times New Roman"/>
                        </a:rPr>
                        <a:t>17</a:t>
                      </a:r>
                    </a:p>
                  </a:txBody>
                  <a:tcPr marL="51969" marR="51969" marT="0" marB="0">
                    <a:lnL>
                      <a:noFill/>
                    </a:lnL>
                    <a:lnR>
                      <a:noFill/>
                    </a:lnR>
                    <a:lnT>
                      <a:noFill/>
                    </a:lnT>
                    <a:lnB>
                      <a:noFill/>
                    </a:lnB>
                    <a:solidFill>
                      <a:srgbClr val="D3DFEE"/>
                    </a:solidFill>
                  </a:tcPr>
                </a:tc>
              </a:tr>
              <a:tr h="592667">
                <a:tc>
                  <a:txBody>
                    <a:bodyPr/>
                    <a:lstStyle/>
                    <a:p>
                      <a:pPr marL="0" marR="0" algn="ctr">
                        <a:lnSpc>
                          <a:spcPct val="115000"/>
                        </a:lnSpc>
                        <a:spcBef>
                          <a:spcPts val="0"/>
                        </a:spcBef>
                        <a:spcAft>
                          <a:spcPts val="0"/>
                        </a:spcAft>
                      </a:pPr>
                      <a:r>
                        <a:rPr lang="en-US" sz="1800" b="1">
                          <a:solidFill>
                            <a:srgbClr val="365F91"/>
                          </a:solidFill>
                          <a:latin typeface="Calibri"/>
                          <a:ea typeface="Calibri"/>
                          <a:cs typeface="Times New Roman"/>
                        </a:rPr>
                        <a:t>Ease of Use (17)</a:t>
                      </a:r>
                      <a:endParaRPr lang="en-US" sz="1800">
                        <a:solidFill>
                          <a:srgbClr val="365F91"/>
                        </a:solidFill>
                        <a:latin typeface="Calibri"/>
                        <a:ea typeface="Calibri"/>
                        <a:cs typeface="Times New Roman"/>
                      </a:endParaRPr>
                    </a:p>
                  </a:txBody>
                  <a:tcPr marL="51969" marR="51969" marT="0" marB="0">
                    <a:lnL>
                      <a:noFill/>
                    </a:lnL>
                    <a:lnR>
                      <a:noFill/>
                    </a:lnR>
                    <a:lnT>
                      <a:noFill/>
                    </a:lnT>
                    <a:lnB>
                      <a:noFill/>
                    </a:lnB>
                  </a:tcPr>
                </a:tc>
                <a:tc>
                  <a:txBody>
                    <a:bodyPr/>
                    <a:lstStyle/>
                    <a:p>
                      <a:pPr marL="0" marR="0" algn="ctr">
                        <a:lnSpc>
                          <a:spcPct val="115000"/>
                        </a:lnSpc>
                        <a:spcBef>
                          <a:spcPts val="0"/>
                        </a:spcBef>
                        <a:spcAft>
                          <a:spcPts val="0"/>
                        </a:spcAft>
                      </a:pPr>
                      <a:r>
                        <a:rPr lang="en-US" sz="1800">
                          <a:solidFill>
                            <a:srgbClr val="365F91"/>
                          </a:solidFill>
                          <a:latin typeface="Calibri"/>
                          <a:ea typeface="Calibri"/>
                          <a:cs typeface="Times New Roman"/>
                        </a:rPr>
                        <a:t>16</a:t>
                      </a:r>
                    </a:p>
                  </a:txBody>
                  <a:tcPr marL="51969" marR="51969" marT="0" marB="0">
                    <a:lnL>
                      <a:noFill/>
                    </a:lnL>
                    <a:lnR>
                      <a:noFill/>
                    </a:lnR>
                    <a:lnT>
                      <a:noFill/>
                    </a:lnT>
                    <a:lnB>
                      <a:noFill/>
                    </a:lnB>
                  </a:tcPr>
                </a:tc>
                <a:tc>
                  <a:txBody>
                    <a:bodyPr/>
                    <a:lstStyle/>
                    <a:p>
                      <a:pPr marL="0" marR="0" algn="ctr">
                        <a:lnSpc>
                          <a:spcPct val="115000"/>
                        </a:lnSpc>
                        <a:spcBef>
                          <a:spcPts val="0"/>
                        </a:spcBef>
                        <a:spcAft>
                          <a:spcPts val="0"/>
                        </a:spcAft>
                      </a:pPr>
                      <a:r>
                        <a:rPr lang="en-US" sz="1800">
                          <a:solidFill>
                            <a:srgbClr val="365F91"/>
                          </a:solidFill>
                          <a:latin typeface="Calibri"/>
                          <a:ea typeface="Calibri"/>
                          <a:cs typeface="Times New Roman"/>
                        </a:rPr>
                        <a:t>14</a:t>
                      </a:r>
                    </a:p>
                  </a:txBody>
                  <a:tcPr marL="51969" marR="51969" marT="0" marB="0">
                    <a:lnL>
                      <a:noFill/>
                    </a:lnL>
                    <a:lnR>
                      <a:noFill/>
                    </a:lnR>
                    <a:lnT>
                      <a:noFill/>
                    </a:lnT>
                    <a:lnB>
                      <a:noFill/>
                    </a:lnB>
                  </a:tcPr>
                </a:tc>
                <a:tc>
                  <a:txBody>
                    <a:bodyPr/>
                    <a:lstStyle/>
                    <a:p>
                      <a:pPr marL="0" marR="0" algn="ctr">
                        <a:lnSpc>
                          <a:spcPct val="115000"/>
                        </a:lnSpc>
                        <a:spcBef>
                          <a:spcPts val="0"/>
                        </a:spcBef>
                        <a:spcAft>
                          <a:spcPts val="0"/>
                        </a:spcAft>
                      </a:pPr>
                      <a:r>
                        <a:rPr lang="en-US" sz="1800">
                          <a:solidFill>
                            <a:srgbClr val="365F91"/>
                          </a:solidFill>
                          <a:latin typeface="Calibri"/>
                          <a:ea typeface="Calibri"/>
                          <a:cs typeface="Times New Roman"/>
                        </a:rPr>
                        <a:t>14</a:t>
                      </a:r>
                    </a:p>
                  </a:txBody>
                  <a:tcPr marL="51969" marR="51969" marT="0" marB="0">
                    <a:lnL>
                      <a:noFill/>
                    </a:lnL>
                    <a:lnR>
                      <a:noFill/>
                    </a:lnR>
                    <a:lnT>
                      <a:noFill/>
                    </a:lnT>
                    <a:lnB>
                      <a:noFill/>
                    </a:lnB>
                  </a:tcPr>
                </a:tc>
              </a:tr>
              <a:tr h="889000">
                <a:tc>
                  <a:txBody>
                    <a:bodyPr/>
                    <a:lstStyle/>
                    <a:p>
                      <a:pPr marL="0" marR="0" algn="ctr">
                        <a:lnSpc>
                          <a:spcPct val="115000"/>
                        </a:lnSpc>
                        <a:spcBef>
                          <a:spcPts val="0"/>
                        </a:spcBef>
                        <a:spcAft>
                          <a:spcPts val="0"/>
                        </a:spcAft>
                      </a:pPr>
                      <a:r>
                        <a:rPr lang="en-US" sz="1800" b="1">
                          <a:solidFill>
                            <a:srgbClr val="365F91"/>
                          </a:solidFill>
                          <a:latin typeface="Calibri"/>
                          <a:ea typeface="Calibri"/>
                          <a:cs typeface="Times New Roman"/>
                        </a:rPr>
                        <a:t>Maintenance and Durability (13)</a:t>
                      </a:r>
                      <a:endParaRPr lang="en-US" sz="1800">
                        <a:solidFill>
                          <a:srgbClr val="365F91"/>
                        </a:solidFill>
                        <a:latin typeface="Calibri"/>
                        <a:ea typeface="Calibri"/>
                        <a:cs typeface="Times New Roman"/>
                      </a:endParaRPr>
                    </a:p>
                  </a:txBody>
                  <a:tcPr marL="51969" marR="51969" marT="0" marB="0">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800">
                          <a:solidFill>
                            <a:srgbClr val="365F91"/>
                          </a:solidFill>
                          <a:latin typeface="Calibri"/>
                          <a:ea typeface="Calibri"/>
                          <a:cs typeface="Times New Roman"/>
                        </a:rPr>
                        <a:t>6</a:t>
                      </a:r>
                    </a:p>
                  </a:txBody>
                  <a:tcPr marL="51969" marR="51969" marT="0" marB="0">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800">
                          <a:solidFill>
                            <a:srgbClr val="365F91"/>
                          </a:solidFill>
                          <a:latin typeface="Calibri"/>
                          <a:ea typeface="Calibri"/>
                          <a:cs typeface="Times New Roman"/>
                        </a:rPr>
                        <a:t>11</a:t>
                      </a:r>
                    </a:p>
                  </a:txBody>
                  <a:tcPr marL="51969" marR="51969" marT="0" marB="0">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800">
                          <a:solidFill>
                            <a:srgbClr val="365F91"/>
                          </a:solidFill>
                          <a:latin typeface="Calibri"/>
                          <a:ea typeface="Calibri"/>
                          <a:cs typeface="Times New Roman"/>
                        </a:rPr>
                        <a:t>13</a:t>
                      </a:r>
                    </a:p>
                  </a:txBody>
                  <a:tcPr marL="51969" marR="51969" marT="0" marB="0">
                    <a:lnL>
                      <a:noFill/>
                    </a:lnL>
                    <a:lnR>
                      <a:noFill/>
                    </a:lnR>
                    <a:lnT>
                      <a:noFill/>
                    </a:lnT>
                    <a:lnB>
                      <a:noFill/>
                    </a:lnB>
                    <a:solidFill>
                      <a:srgbClr val="D3DFEE"/>
                    </a:solidFill>
                  </a:tcPr>
                </a:tc>
              </a:tr>
              <a:tr h="592667">
                <a:tc>
                  <a:txBody>
                    <a:bodyPr/>
                    <a:lstStyle/>
                    <a:p>
                      <a:pPr marL="0" marR="0" algn="ctr">
                        <a:lnSpc>
                          <a:spcPct val="115000"/>
                        </a:lnSpc>
                        <a:spcBef>
                          <a:spcPts val="0"/>
                        </a:spcBef>
                        <a:spcAft>
                          <a:spcPts val="0"/>
                        </a:spcAft>
                      </a:pPr>
                      <a:r>
                        <a:rPr lang="en-US" sz="1800" b="1">
                          <a:solidFill>
                            <a:srgbClr val="365F91"/>
                          </a:solidFill>
                          <a:latin typeface="Calibri"/>
                          <a:ea typeface="Calibri"/>
                          <a:cs typeface="Times New Roman"/>
                        </a:rPr>
                        <a:t>Total Score (100)</a:t>
                      </a:r>
                      <a:endParaRPr lang="en-US" sz="1800">
                        <a:solidFill>
                          <a:srgbClr val="365F91"/>
                        </a:solidFill>
                        <a:latin typeface="Calibri"/>
                        <a:ea typeface="Calibri"/>
                        <a:cs typeface="Times New Roman"/>
                      </a:endParaRPr>
                    </a:p>
                  </a:txBody>
                  <a:tcPr marL="51969" marR="51969"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365F91"/>
                          </a:solidFill>
                          <a:latin typeface="Calibri"/>
                          <a:ea typeface="Calibri"/>
                          <a:cs typeface="Times New Roman"/>
                        </a:rPr>
                        <a:t>82</a:t>
                      </a:r>
                    </a:p>
                  </a:txBody>
                  <a:tcPr marL="51969" marR="51969" marT="0" marB="0">
                    <a:lnL>
                      <a:noFill/>
                    </a:lnL>
                    <a:lnR>
                      <a:noFill/>
                    </a:lnR>
                    <a:lnT>
                      <a:noFill/>
                    </a:lnT>
                    <a:lnB w="12700" cap="flat" cmpd="sng" algn="ctr">
                      <a:solidFill>
                        <a:srgbClr val="4F81BD"/>
                      </a:solidFill>
                      <a:prstDash val="solid"/>
                      <a:round/>
                      <a:headEnd type="none" w="med" len="med"/>
                      <a:tailEnd type="none" w="med" len="med"/>
                    </a:lnB>
                    <a:solidFill>
                      <a:srgbClr val="F4E9D2"/>
                    </a:solidFill>
                  </a:tcPr>
                </a:tc>
                <a:tc>
                  <a:txBody>
                    <a:bodyPr/>
                    <a:lstStyle/>
                    <a:p>
                      <a:pPr marL="0" marR="0" algn="ctr">
                        <a:lnSpc>
                          <a:spcPct val="115000"/>
                        </a:lnSpc>
                        <a:spcBef>
                          <a:spcPts val="0"/>
                        </a:spcBef>
                        <a:spcAft>
                          <a:spcPts val="0"/>
                        </a:spcAft>
                      </a:pPr>
                      <a:r>
                        <a:rPr lang="en-US" sz="1800">
                          <a:solidFill>
                            <a:srgbClr val="365F91"/>
                          </a:solidFill>
                          <a:latin typeface="Calibri"/>
                          <a:ea typeface="Calibri"/>
                          <a:cs typeface="Times New Roman"/>
                        </a:rPr>
                        <a:t>75</a:t>
                      </a:r>
                    </a:p>
                  </a:txBody>
                  <a:tcPr marL="51969" marR="51969"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365F91"/>
                          </a:solidFill>
                          <a:latin typeface="Calibri"/>
                          <a:ea typeface="Calibri"/>
                          <a:cs typeface="Times New Roman"/>
                        </a:rPr>
                        <a:t>67</a:t>
                      </a:r>
                    </a:p>
                  </a:txBody>
                  <a:tcPr marL="51969" marR="51969" marT="0" marB="0">
                    <a:lnL>
                      <a:noFill/>
                    </a:lnL>
                    <a:lnR>
                      <a:noFill/>
                    </a:lnR>
                    <a:lnT>
                      <a:noFill/>
                    </a:lnT>
                    <a:lnB w="12700" cap="flat" cmpd="sng" algn="ctr">
                      <a:solidFill>
                        <a:srgbClr val="4F81BD"/>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8229600" cy="1143000"/>
          </a:xfrm>
        </p:spPr>
        <p:txBody>
          <a:bodyPr/>
          <a:lstStyle/>
          <a:p>
            <a:r>
              <a:rPr lang="en-US" dirty="0" smtClean="0"/>
              <a:t>Final Design – Translating Plate</a:t>
            </a:r>
            <a:endParaRPr lang="en-US" dirty="0"/>
          </a:p>
        </p:txBody>
      </p:sp>
      <p:sp>
        <p:nvSpPr>
          <p:cNvPr id="3" name="Content Placeholder 2"/>
          <p:cNvSpPr>
            <a:spLocks noGrp="1"/>
          </p:cNvSpPr>
          <p:nvPr>
            <p:ph idx="1"/>
          </p:nvPr>
        </p:nvSpPr>
        <p:spPr>
          <a:xfrm>
            <a:off x="1066800" y="4953000"/>
            <a:ext cx="8077200" cy="1325563"/>
          </a:xfrm>
        </p:spPr>
        <p:txBody>
          <a:bodyPr>
            <a:normAutofit fontScale="25000" lnSpcReduction="20000"/>
          </a:bodyPr>
          <a:lstStyle/>
          <a:p>
            <a:r>
              <a:rPr lang="en-US" sz="9200" dirty="0" smtClean="0"/>
              <a:t>Pseudo lung/larynx interface</a:t>
            </a:r>
          </a:p>
          <a:p>
            <a:r>
              <a:rPr lang="en-US" sz="9200" dirty="0" smtClean="0"/>
              <a:t>Opening for saline solution</a:t>
            </a:r>
          </a:p>
          <a:p>
            <a:r>
              <a:rPr lang="en-US" sz="9200" dirty="0" smtClean="0"/>
              <a:t>Translating plate mechanism</a:t>
            </a:r>
          </a:p>
          <a:p>
            <a:r>
              <a:rPr lang="en-US" sz="9200" dirty="0" smtClean="0"/>
              <a:t>Larynx manipulators</a:t>
            </a:r>
          </a:p>
          <a:p>
            <a:r>
              <a:rPr lang="en-US" sz="9200" dirty="0" smtClean="0"/>
              <a:t>Open view for camera system</a:t>
            </a:r>
          </a:p>
          <a:p>
            <a:endParaRPr lang="en-US" dirty="0" smtClean="0"/>
          </a:p>
          <a:p>
            <a:endParaRPr lang="en-US" dirty="0"/>
          </a:p>
        </p:txBody>
      </p:sp>
      <p:pic>
        <p:nvPicPr>
          <p:cNvPr id="6" name="Picture 5" descr="Picture1.png"/>
          <p:cNvPicPr>
            <a:picLocks noChangeAspect="1"/>
          </p:cNvPicPr>
          <p:nvPr/>
        </p:nvPicPr>
        <p:blipFill>
          <a:blip r:embed="rId3" cstate="print"/>
          <a:stretch>
            <a:fillRect/>
          </a:stretch>
        </p:blipFill>
        <p:spPr>
          <a:xfrm>
            <a:off x="1295400" y="914400"/>
            <a:ext cx="7325748" cy="312463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239000" cy="1143000"/>
          </a:xfrm>
        </p:spPr>
        <p:txBody>
          <a:bodyPr/>
          <a:lstStyle/>
          <a:p>
            <a:r>
              <a:rPr lang="en-US" dirty="0" smtClean="0"/>
              <a:t>Future Work</a:t>
            </a:r>
            <a:endParaRPr lang="en-US" dirty="0"/>
          </a:p>
        </p:txBody>
      </p:sp>
      <p:sp>
        <p:nvSpPr>
          <p:cNvPr id="3" name="Content Placeholder 2"/>
          <p:cNvSpPr>
            <a:spLocks noGrp="1"/>
          </p:cNvSpPr>
          <p:nvPr>
            <p:ph idx="1"/>
          </p:nvPr>
        </p:nvSpPr>
        <p:spPr>
          <a:xfrm>
            <a:off x="1295400" y="914400"/>
            <a:ext cx="7467600" cy="5638800"/>
          </a:xfrm>
        </p:spPr>
        <p:txBody>
          <a:bodyPr>
            <a:normAutofit/>
          </a:bodyPr>
          <a:lstStyle/>
          <a:p>
            <a:r>
              <a:rPr lang="en-US" sz="2800" dirty="0" smtClean="0"/>
              <a:t>Determine average laryngeal volume</a:t>
            </a:r>
          </a:p>
          <a:p>
            <a:r>
              <a:rPr lang="en-US" sz="2800" dirty="0" smtClean="0"/>
              <a:t>Determine appropriate viscous liquid</a:t>
            </a:r>
          </a:p>
          <a:p>
            <a:r>
              <a:rPr lang="en-US" sz="2800" dirty="0" smtClean="0"/>
              <a:t>Construct prototype of positioning mechanism</a:t>
            </a:r>
          </a:p>
          <a:p>
            <a:r>
              <a:rPr lang="en-US" sz="2800" smtClean="0"/>
              <a:t>Modify </a:t>
            </a:r>
            <a:r>
              <a:rPr lang="en-US" sz="2800" dirty="0" smtClean="0"/>
              <a:t>syringe for translating plate mechanism</a:t>
            </a:r>
          </a:p>
          <a:p>
            <a:endParaRPr lang="en-US" dirty="0" smtClean="0"/>
          </a:p>
          <a:p>
            <a:endParaRPr lang="en-US" dirty="0" smtClean="0"/>
          </a:p>
          <a:p>
            <a:endParaRPr lang="en-US" dirty="0"/>
          </a:p>
        </p:txBody>
      </p:sp>
      <p:pic>
        <p:nvPicPr>
          <p:cNvPr id="5" name="Picture 4" descr="Led_Display_box_Retail_light_cube_exhibition_stand_showcase_shop_acrylic_plexiglas_perspex_lightbox_Visual_merchandising.jpg"/>
          <p:cNvPicPr>
            <a:picLocks noChangeAspect="1"/>
          </p:cNvPicPr>
          <p:nvPr/>
        </p:nvPicPr>
        <p:blipFill>
          <a:blip r:embed="rId3" cstate="print"/>
          <a:stretch>
            <a:fillRect/>
          </a:stretch>
        </p:blipFill>
        <p:spPr>
          <a:xfrm>
            <a:off x="4724400" y="3505200"/>
            <a:ext cx="3505200" cy="2908369"/>
          </a:xfrm>
          <a:prstGeom prst="rect">
            <a:avLst/>
          </a:prstGeom>
        </p:spPr>
      </p:pic>
      <p:sp>
        <p:nvSpPr>
          <p:cNvPr id="8" name="Rectangle 7"/>
          <p:cNvSpPr/>
          <p:nvPr/>
        </p:nvSpPr>
        <p:spPr>
          <a:xfrm>
            <a:off x="4191000" y="6412468"/>
            <a:ext cx="4724400" cy="369332"/>
          </a:xfrm>
          <a:prstGeom prst="rect">
            <a:avLst/>
          </a:prstGeom>
        </p:spPr>
        <p:txBody>
          <a:bodyPr wrap="square">
            <a:spAutoFit/>
          </a:bodyPr>
          <a:lstStyle/>
          <a:p>
            <a:pPr lvl="0" algn="ctr"/>
            <a:r>
              <a:rPr lang="en-US"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www.img.alibaba.com/photo/104715721</a:t>
            </a:r>
            <a:endParaRPr lang="en-US"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7500" lnSpcReduction="20000"/>
          </a:bodyPr>
          <a:lstStyle/>
          <a:p>
            <a:r>
              <a:rPr lang="en-US" sz="3100" dirty="0" smtClean="0"/>
              <a:t>Hoffman M, Jiang J, </a:t>
            </a:r>
            <a:r>
              <a:rPr lang="en-US" sz="3100" dirty="0" err="1" smtClean="0"/>
              <a:t>Reives</a:t>
            </a:r>
            <a:r>
              <a:rPr lang="en-US" sz="3100" dirty="0" smtClean="0"/>
              <a:t> A, </a:t>
            </a:r>
            <a:r>
              <a:rPr lang="en-US" sz="3100" dirty="0" err="1" smtClean="0"/>
              <a:t>McElveen</a:t>
            </a:r>
            <a:r>
              <a:rPr lang="en-US" sz="3100" dirty="0" smtClean="0"/>
              <a:t> K, and Ford C. Differentiating Between and Abductor Spasmodic </a:t>
            </a:r>
            <a:r>
              <a:rPr lang="en-US" sz="3100" dirty="0" err="1" smtClean="0"/>
              <a:t>Dysphoina</a:t>
            </a:r>
            <a:r>
              <a:rPr lang="en-US" sz="3100" dirty="0" smtClean="0"/>
              <a:t> Using Airflow Interruption. </a:t>
            </a:r>
            <a:r>
              <a:rPr lang="en-US" sz="3100" i="1" dirty="0" smtClean="0"/>
              <a:t>The Laryngoscope. 2009; 119:1851-1855</a:t>
            </a:r>
            <a:r>
              <a:rPr lang="en-US" sz="3100" dirty="0" smtClean="0"/>
              <a:t>. </a:t>
            </a:r>
          </a:p>
          <a:p>
            <a:pPr>
              <a:buNone/>
            </a:pPr>
            <a:endParaRPr lang="en-US" sz="3100" dirty="0" smtClean="0"/>
          </a:p>
          <a:p>
            <a:r>
              <a:rPr lang="en-US" sz="3100" dirty="0" err="1" smtClean="0"/>
              <a:t>Baggott</a:t>
            </a:r>
            <a:r>
              <a:rPr lang="en-US" sz="3100" dirty="0" smtClean="0"/>
              <a:t> C, Yuen A, Hoffman M, Zhou L, and Jiang J. Estimating </a:t>
            </a:r>
            <a:r>
              <a:rPr lang="en-US" sz="3100" dirty="0" err="1" smtClean="0"/>
              <a:t>Subglottal</a:t>
            </a:r>
            <a:r>
              <a:rPr lang="en-US" sz="3100" dirty="0" smtClean="0"/>
              <a:t> Pressure via Airflow Redirection.</a:t>
            </a:r>
            <a:r>
              <a:rPr lang="en-US" sz="3100" i="1" dirty="0" smtClean="0"/>
              <a:t> Laryngoscope. 2007; 117:1491-1495</a:t>
            </a:r>
            <a:r>
              <a:rPr lang="en-US" sz="3100" dirty="0" smtClean="0"/>
              <a:t>. </a:t>
            </a:r>
          </a:p>
          <a:p>
            <a:pPr>
              <a:buNone/>
            </a:pPr>
            <a:endParaRPr lang="en-US" sz="3100" dirty="0" smtClean="0"/>
          </a:p>
          <a:p>
            <a:r>
              <a:rPr lang="en-US" sz="3100" dirty="0" err="1" smtClean="0"/>
              <a:t>Rieves</a:t>
            </a:r>
            <a:r>
              <a:rPr lang="en-US" sz="3100" dirty="0" smtClean="0"/>
              <a:t> A, </a:t>
            </a:r>
            <a:r>
              <a:rPr lang="en-US" sz="3100" dirty="0" err="1" smtClean="0"/>
              <a:t>Regner</a:t>
            </a:r>
            <a:r>
              <a:rPr lang="en-US" sz="3100" dirty="0" smtClean="0"/>
              <a:t> M, and Jiang J. Phonation Threshold Pressure Estimation Using </a:t>
            </a:r>
            <a:r>
              <a:rPr lang="en-US" sz="3100" dirty="0" err="1" smtClean="0"/>
              <a:t>Electtroglottography</a:t>
            </a:r>
            <a:r>
              <a:rPr lang="en-US" sz="3100" dirty="0" smtClean="0"/>
              <a:t> in an Airflow Redirection System.</a:t>
            </a:r>
            <a:r>
              <a:rPr lang="en-US" sz="3100" i="1" dirty="0" smtClean="0"/>
              <a:t> Laryngoscope, 2009: 1-6</a:t>
            </a:r>
            <a:r>
              <a:rPr lang="en-US" sz="3100" dirty="0" smtClean="0"/>
              <a:t>. Print.</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titled.bmp"/>
          <p:cNvPicPr>
            <a:picLocks noChangeAspect="1"/>
          </p:cNvPicPr>
          <p:nvPr/>
        </p:nvPicPr>
        <p:blipFill>
          <a:blip r:embed="rId3" cstate="print"/>
          <a:srcRect l="20000"/>
          <a:stretch>
            <a:fillRect/>
          </a:stretch>
        </p:blipFill>
        <p:spPr>
          <a:xfrm>
            <a:off x="2133600" y="762000"/>
            <a:ext cx="6096000" cy="5715000"/>
          </a:xfrm>
          <a:prstGeom prst="rect">
            <a:avLst/>
          </a:prstGeom>
        </p:spPr>
      </p:pic>
      <p:sp>
        <p:nvSpPr>
          <p:cNvPr id="2" name="Title 1"/>
          <p:cNvSpPr>
            <a:spLocks noGrp="1"/>
          </p:cNvSpPr>
          <p:nvPr>
            <p:ph type="title"/>
          </p:nvPr>
        </p:nvSpPr>
        <p:spPr>
          <a:xfrm>
            <a:off x="762000" y="533400"/>
            <a:ext cx="8229600" cy="1143000"/>
          </a:xfrm>
        </p:spPr>
        <p:txBody>
          <a:bodyPr/>
          <a:lstStyle/>
          <a:p>
            <a:r>
              <a:rPr lang="en-US" dirty="0" smtClean="0"/>
              <a:t>                Questions?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990600" y="1676400"/>
            <a:ext cx="5029200" cy="4525963"/>
          </a:xfrm>
        </p:spPr>
        <p:txBody>
          <a:bodyPr>
            <a:normAutofit lnSpcReduction="10000"/>
          </a:bodyPr>
          <a:lstStyle/>
          <a:p>
            <a:r>
              <a:rPr lang="en-US" dirty="0" smtClean="0"/>
              <a:t>Background</a:t>
            </a:r>
          </a:p>
          <a:p>
            <a:r>
              <a:rPr lang="en-US" dirty="0" smtClean="0"/>
              <a:t>Problem Statement</a:t>
            </a:r>
          </a:p>
          <a:p>
            <a:r>
              <a:rPr lang="en-US" dirty="0" smtClean="0"/>
              <a:t>Design Specifications</a:t>
            </a:r>
          </a:p>
          <a:p>
            <a:r>
              <a:rPr lang="en-US" dirty="0" smtClean="0"/>
              <a:t>Current Testing Device</a:t>
            </a:r>
          </a:p>
          <a:p>
            <a:r>
              <a:rPr lang="en-US" dirty="0" smtClean="0"/>
              <a:t>Design Alternatives</a:t>
            </a:r>
          </a:p>
          <a:p>
            <a:r>
              <a:rPr lang="en-US" dirty="0" smtClean="0"/>
              <a:t>Decision Matrix</a:t>
            </a:r>
          </a:p>
          <a:p>
            <a:r>
              <a:rPr lang="en-US" dirty="0" smtClean="0"/>
              <a:t>Final Design</a:t>
            </a:r>
          </a:p>
          <a:p>
            <a:r>
              <a:rPr lang="en-US" dirty="0" smtClean="0"/>
              <a:t>Future Work</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3519499" y="3352800"/>
            <a:ext cx="5365260" cy="3088765"/>
          </a:xfrm>
          <a:prstGeom prst="rect">
            <a:avLst/>
          </a:prstGeom>
        </p:spPr>
      </p:pic>
      <p:sp>
        <p:nvSpPr>
          <p:cNvPr id="2" name="Title 1"/>
          <p:cNvSpPr>
            <a:spLocks noGrp="1"/>
          </p:cNvSpPr>
          <p:nvPr>
            <p:ph type="title"/>
          </p:nvPr>
        </p:nvSpPr>
        <p:spPr>
          <a:xfrm>
            <a:off x="1295400" y="0"/>
            <a:ext cx="7239000" cy="1143000"/>
          </a:xfrm>
        </p:spPr>
        <p:txBody>
          <a:bodyPr/>
          <a:lstStyle/>
          <a:p>
            <a:r>
              <a:rPr lang="en-US" dirty="0" smtClean="0"/>
              <a:t>Background</a:t>
            </a:r>
            <a:endParaRPr lang="en-US" dirty="0"/>
          </a:p>
        </p:txBody>
      </p:sp>
      <p:sp>
        <p:nvSpPr>
          <p:cNvPr id="3" name="Content Placeholder 2"/>
          <p:cNvSpPr>
            <a:spLocks noGrp="1"/>
          </p:cNvSpPr>
          <p:nvPr>
            <p:ph idx="1"/>
          </p:nvPr>
        </p:nvSpPr>
        <p:spPr>
          <a:xfrm>
            <a:off x="914400" y="1219200"/>
            <a:ext cx="8077200" cy="4525963"/>
          </a:xfrm>
        </p:spPr>
        <p:txBody>
          <a:bodyPr>
            <a:normAutofit/>
          </a:bodyPr>
          <a:lstStyle/>
          <a:p>
            <a:r>
              <a:rPr lang="en-US" dirty="0" smtClean="0"/>
              <a:t>Device to measure vocal efficiency</a:t>
            </a:r>
          </a:p>
          <a:p>
            <a:pPr lvl="1"/>
            <a:r>
              <a:rPr lang="en-US" dirty="0" smtClean="0"/>
              <a:t>Evaluation of laryngeal health </a:t>
            </a:r>
          </a:p>
          <a:p>
            <a:pPr lvl="1"/>
            <a:r>
              <a:rPr lang="en-US" dirty="0" smtClean="0"/>
              <a:t>Diagnostic potential</a:t>
            </a:r>
          </a:p>
          <a:p>
            <a:pPr lvl="1"/>
            <a:r>
              <a:rPr lang="en-US" dirty="0" smtClean="0"/>
              <a:t>Noninvasive</a:t>
            </a:r>
          </a:p>
          <a:p>
            <a:pPr lvl="1"/>
            <a:r>
              <a:rPr lang="en-US" dirty="0" smtClean="0"/>
              <a:t>Minimal training</a:t>
            </a:r>
          </a:p>
          <a:p>
            <a:pPr lvl="1">
              <a:buNone/>
            </a:pPr>
            <a:r>
              <a:rPr lang="en-US" dirty="0" smtClean="0"/>
              <a:t>    required</a:t>
            </a:r>
          </a:p>
          <a:p>
            <a:pPr lvl="1">
              <a:buNone/>
            </a:pPr>
            <a:endParaRPr lang="en-US" dirty="0" smtClean="0"/>
          </a:p>
          <a:p>
            <a:pPr lvl="1"/>
            <a:endParaRPr lang="en-US" dirty="0"/>
          </a:p>
        </p:txBody>
      </p:sp>
      <p:sp>
        <p:nvSpPr>
          <p:cNvPr id="5" name="Rectangle 4"/>
          <p:cNvSpPr/>
          <p:nvPr/>
        </p:nvSpPr>
        <p:spPr>
          <a:xfrm>
            <a:off x="3944609" y="6441565"/>
            <a:ext cx="4940150" cy="276999"/>
          </a:xfrm>
          <a:prstGeom prst="rect">
            <a:avLst/>
          </a:prstGeom>
        </p:spPr>
        <p:txBody>
          <a:bodyPr wrap="square">
            <a:spAutoFit/>
          </a:bodyPr>
          <a:lstStyle/>
          <a:p>
            <a:r>
              <a:rPr lang="en-US" sz="1200" dirty="0" smtClean="0"/>
              <a:t>http://www3.interscience.wiley.com/cgi-bin/fulltext/121606890/PDFSTART</a:t>
            </a:r>
            <a:endParaRPr lang="en-US" sz="12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456341" y="6396335"/>
            <a:ext cx="2236510" cy="276999"/>
          </a:xfrm>
          <a:prstGeom prst="rect">
            <a:avLst/>
          </a:prstGeom>
          <a:noFill/>
        </p:spPr>
        <p:txBody>
          <a:bodyPr wrap="none" rtlCol="0">
            <a:spAutoFit/>
          </a:bodyPr>
          <a:lstStyle/>
          <a:p>
            <a:r>
              <a:rPr lang="en-US" sz="1200" dirty="0" smtClean="0"/>
              <a:t>Picture courtesy of Adam Reeves</a:t>
            </a:r>
            <a:endParaRPr lang="en-US" sz="1200" dirty="0"/>
          </a:p>
        </p:txBody>
      </p:sp>
      <p:sp>
        <p:nvSpPr>
          <p:cNvPr id="2" name="Title 1"/>
          <p:cNvSpPr>
            <a:spLocks noGrp="1"/>
          </p:cNvSpPr>
          <p:nvPr>
            <p:ph type="title"/>
          </p:nvPr>
        </p:nvSpPr>
        <p:spPr>
          <a:xfrm>
            <a:off x="1371600" y="-152400"/>
            <a:ext cx="7239000" cy="1143000"/>
          </a:xfrm>
        </p:spPr>
        <p:txBody>
          <a:bodyPr/>
          <a:lstStyle/>
          <a:p>
            <a:r>
              <a:rPr lang="en-US" dirty="0" smtClean="0"/>
              <a:t>Problem Statement</a:t>
            </a:r>
            <a:endParaRPr lang="en-US" dirty="0"/>
          </a:p>
        </p:txBody>
      </p:sp>
      <p:sp>
        <p:nvSpPr>
          <p:cNvPr id="3" name="Content Placeholder 2"/>
          <p:cNvSpPr>
            <a:spLocks noGrp="1"/>
          </p:cNvSpPr>
          <p:nvPr>
            <p:ph idx="1"/>
          </p:nvPr>
        </p:nvSpPr>
        <p:spPr>
          <a:xfrm>
            <a:off x="1219200" y="838200"/>
            <a:ext cx="7924800" cy="3352800"/>
          </a:xfrm>
        </p:spPr>
        <p:txBody>
          <a:bodyPr anchor="t">
            <a:normAutofit/>
          </a:bodyPr>
          <a:lstStyle/>
          <a:p>
            <a:r>
              <a:rPr lang="en-US" sz="2300" dirty="0" smtClean="0">
                <a:solidFill>
                  <a:schemeClr val="tx1">
                    <a:lumMod val="75000"/>
                    <a:lumOff val="25000"/>
                  </a:schemeClr>
                </a:solidFill>
              </a:rPr>
              <a:t>Interface between excised larynx and testing apparatus</a:t>
            </a:r>
          </a:p>
          <a:p>
            <a:r>
              <a:rPr lang="en-US" sz="2300" dirty="0" smtClean="0">
                <a:solidFill>
                  <a:schemeClr val="tx1">
                    <a:lumMod val="75000"/>
                    <a:lumOff val="25000"/>
                  </a:schemeClr>
                </a:solidFill>
              </a:rPr>
              <a:t>More controlled testing environment</a:t>
            </a:r>
          </a:p>
          <a:p>
            <a:r>
              <a:rPr lang="en-US" sz="2400" dirty="0" smtClean="0">
                <a:solidFill>
                  <a:schemeClr val="tx1">
                    <a:lumMod val="75000"/>
                    <a:lumOff val="25000"/>
                  </a:schemeClr>
                </a:solidFill>
              </a:rPr>
              <a:t>Airtight, rigid, transparent enclosure</a:t>
            </a:r>
          </a:p>
          <a:p>
            <a:r>
              <a:rPr lang="en-US" sz="2400" dirty="0" smtClean="0">
                <a:solidFill>
                  <a:schemeClr val="tx1">
                    <a:lumMod val="75000"/>
                    <a:lumOff val="25000"/>
                  </a:schemeClr>
                </a:solidFill>
              </a:rPr>
              <a:t> Allow for manipulation of vocal folds</a:t>
            </a:r>
          </a:p>
          <a:p>
            <a:pPr>
              <a:buNone/>
            </a:pPr>
            <a:endParaRPr lang="en-US" dirty="0" smtClean="0"/>
          </a:p>
          <a:p>
            <a:pPr lvl="1"/>
            <a:endParaRPr lang="en-US" dirty="0" smtClean="0"/>
          </a:p>
          <a:p>
            <a:endParaRPr lang="en-US" dirty="0" smtClean="0"/>
          </a:p>
          <a:p>
            <a:pPr marL="342900" lvl="1" indent="-342900">
              <a:buNone/>
            </a:pPr>
            <a:endParaRPr lang="en-US" dirty="0" smtClean="0"/>
          </a:p>
          <a:p>
            <a:endParaRPr lang="en-US" dirty="0" smtClean="0"/>
          </a:p>
          <a:p>
            <a:endParaRPr lang="en-US" dirty="0"/>
          </a:p>
        </p:txBody>
      </p:sp>
      <p:pic>
        <p:nvPicPr>
          <p:cNvPr id="4" name="Picture 3"/>
          <p:cNvPicPr>
            <a:picLocks noChangeAspect="1"/>
          </p:cNvPicPr>
          <p:nvPr/>
        </p:nvPicPr>
        <p:blipFill>
          <a:blip r:embed="rId3" cstate="print"/>
          <a:stretch>
            <a:fillRect/>
          </a:stretch>
        </p:blipFill>
        <p:spPr>
          <a:xfrm>
            <a:off x="2209800" y="2590800"/>
            <a:ext cx="5501031" cy="36576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8229600" cy="1143000"/>
          </a:xfrm>
        </p:spPr>
        <p:txBody>
          <a:bodyPr/>
          <a:lstStyle/>
          <a:p>
            <a:r>
              <a:rPr lang="en-US" dirty="0" smtClean="0"/>
              <a:t>Design Specifications</a:t>
            </a:r>
            <a:endParaRPr lang="en-US" dirty="0"/>
          </a:p>
        </p:txBody>
      </p:sp>
      <p:sp>
        <p:nvSpPr>
          <p:cNvPr id="3" name="Content Placeholder 2"/>
          <p:cNvSpPr>
            <a:spLocks noGrp="1"/>
          </p:cNvSpPr>
          <p:nvPr>
            <p:ph idx="1"/>
          </p:nvPr>
        </p:nvSpPr>
        <p:spPr>
          <a:xfrm>
            <a:off x="914400" y="1524000"/>
            <a:ext cx="5486400" cy="5562600"/>
          </a:xfrm>
        </p:spPr>
        <p:txBody>
          <a:bodyPr>
            <a:normAutofit/>
          </a:bodyPr>
          <a:lstStyle/>
          <a:p>
            <a:r>
              <a:rPr lang="en-US" sz="2700" dirty="0" smtClean="0"/>
              <a:t>Max volume = 200 cm</a:t>
            </a:r>
            <a:r>
              <a:rPr lang="en-US" sz="2700" baseline="30000" dirty="0" smtClean="0"/>
              <a:t>3</a:t>
            </a:r>
            <a:endParaRPr lang="en-US" sz="2700" dirty="0" smtClean="0"/>
          </a:p>
          <a:p>
            <a:r>
              <a:rPr lang="en-US" sz="2700" dirty="0" smtClean="0"/>
              <a:t>Airtight, rigid</a:t>
            </a:r>
          </a:p>
          <a:p>
            <a:pPr lvl="1"/>
            <a:r>
              <a:rPr lang="en-US" sz="2700" dirty="0" smtClean="0"/>
              <a:t>Withstand 100 cm H</a:t>
            </a:r>
            <a:r>
              <a:rPr lang="en-US" sz="2700" baseline="-25000" dirty="0" smtClean="0"/>
              <a:t>2</a:t>
            </a:r>
            <a:r>
              <a:rPr lang="en-US" sz="2700" dirty="0" smtClean="0"/>
              <a:t>O</a:t>
            </a:r>
          </a:p>
          <a:p>
            <a:r>
              <a:rPr lang="en-US" sz="2700" dirty="0" smtClean="0"/>
              <a:t>Compatible with current </a:t>
            </a:r>
          </a:p>
          <a:p>
            <a:pPr>
              <a:buNone/>
            </a:pPr>
            <a:r>
              <a:rPr lang="en-US" sz="2700" dirty="0" smtClean="0"/>
              <a:t>    testing apparatus</a:t>
            </a:r>
          </a:p>
          <a:p>
            <a:r>
              <a:rPr lang="en-US" sz="2700" dirty="0" smtClean="0"/>
              <a:t>Transparent </a:t>
            </a:r>
          </a:p>
          <a:p>
            <a:r>
              <a:rPr lang="en-US" sz="2700" dirty="0" smtClean="0"/>
              <a:t>Accessible during testing</a:t>
            </a:r>
          </a:p>
          <a:p>
            <a:r>
              <a:rPr lang="en-US" sz="2700" dirty="0" smtClean="0"/>
              <a:t>Manipulate larynx shape </a:t>
            </a:r>
          </a:p>
          <a:p>
            <a:pPr lvl="1"/>
            <a:r>
              <a:rPr lang="en-US" sz="2700" dirty="0" smtClean="0"/>
              <a:t>Up to 3 cm in x-y-z directions</a:t>
            </a:r>
          </a:p>
        </p:txBody>
      </p:sp>
      <p:pic>
        <p:nvPicPr>
          <p:cNvPr id="7" name="Sarah 2.avi">
            <a:hlinkClick r:id="" action="ppaction://media"/>
          </p:cNvPr>
          <p:cNvPicPr>
            <a:picLocks noRot="1" noChangeAspect="1"/>
          </p:cNvPicPr>
          <p:nvPr>
            <a:videoFile r:link="rId1"/>
          </p:nvPr>
        </p:nvPicPr>
        <p:blipFill>
          <a:blip r:embed="rId4" cstate="print"/>
          <a:stretch>
            <a:fillRect/>
          </a:stretch>
        </p:blipFill>
        <p:spPr>
          <a:xfrm>
            <a:off x="5334000" y="1219200"/>
            <a:ext cx="3657600" cy="2743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83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8229600" cy="1143000"/>
          </a:xfrm>
        </p:spPr>
        <p:txBody>
          <a:bodyPr/>
          <a:lstStyle/>
          <a:p>
            <a:r>
              <a:rPr lang="en-US" dirty="0" smtClean="0"/>
              <a:t>Current Testing Device</a:t>
            </a:r>
            <a:endParaRPr lang="en-US" dirty="0"/>
          </a:p>
        </p:txBody>
      </p:sp>
      <p:sp>
        <p:nvSpPr>
          <p:cNvPr id="18434" name="AutoShape 2" descr="https://wiscmail.wisc.edu/attach/DSC_0248.JPG?sid=p2108SEbtZs&amp;mbox=INBOX&amp;charset=escaped_unicode&amp;uid=9473&amp;number=2&amp;filename=DSC_0248.JPG"/>
          <p:cNvSpPr>
            <a:spLocks noChangeAspect="1" noChangeArrowheads="1"/>
          </p:cNvSpPr>
          <p:nvPr/>
        </p:nvSpPr>
        <p:spPr bwMode="auto">
          <a:xfrm>
            <a:off x="63500" y="-136525"/>
            <a:ext cx="11934825" cy="7934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https://wiscmail.wisc.edu/attach/DSC_0248.JPG?sid=p2108SEbtZs&amp;mbox=INBOX&amp;charset=escaped_unicode&amp;uid=9473&amp;number=2&amp;filename=DSC_0248.JPG"/>
          <p:cNvSpPr>
            <a:spLocks noChangeAspect="1" noChangeArrowheads="1"/>
          </p:cNvSpPr>
          <p:nvPr/>
        </p:nvSpPr>
        <p:spPr bwMode="auto">
          <a:xfrm>
            <a:off x="63500" y="-136525"/>
            <a:ext cx="11934825" cy="7934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testing apparatus 1.bmp"/>
          <p:cNvPicPr>
            <a:picLocks noChangeAspect="1"/>
          </p:cNvPicPr>
          <p:nvPr/>
        </p:nvPicPr>
        <p:blipFill>
          <a:blip r:embed="rId4" cstate="print"/>
          <a:srcRect l="14167" t="15690" r="29306" b="16682"/>
          <a:stretch>
            <a:fillRect/>
          </a:stretch>
        </p:blipFill>
        <p:spPr>
          <a:xfrm>
            <a:off x="4267200" y="3581400"/>
            <a:ext cx="3505200" cy="2788227"/>
          </a:xfrm>
          <a:prstGeom prst="rect">
            <a:avLst/>
          </a:prstGeom>
          <a:ln>
            <a:solidFill>
              <a:schemeClr val="tx1"/>
            </a:solidFill>
          </a:ln>
        </p:spPr>
      </p:pic>
      <p:pic>
        <p:nvPicPr>
          <p:cNvPr id="7" name="Picture 6" descr="testing apparatus 2.jpg"/>
          <p:cNvPicPr>
            <a:picLocks noChangeAspect="1"/>
          </p:cNvPicPr>
          <p:nvPr/>
        </p:nvPicPr>
        <p:blipFill>
          <a:blip r:embed="rId5" cstate="print"/>
          <a:srcRect l="15040" t="16666" r="34827" b="8889"/>
          <a:stretch>
            <a:fillRect/>
          </a:stretch>
        </p:blipFill>
        <p:spPr>
          <a:xfrm>
            <a:off x="1219200" y="1066800"/>
            <a:ext cx="2286000" cy="5105400"/>
          </a:xfrm>
          <a:prstGeom prst="rect">
            <a:avLst/>
          </a:prstGeom>
          <a:ln>
            <a:solidFill>
              <a:schemeClr val="tx1">
                <a:lumMod val="95000"/>
                <a:lumOff val="5000"/>
              </a:schemeClr>
            </a:solidFill>
          </a:ln>
        </p:spPr>
      </p:pic>
      <p:sp>
        <p:nvSpPr>
          <p:cNvPr id="8" name="Rectangle 7"/>
          <p:cNvSpPr/>
          <p:nvPr/>
        </p:nvSpPr>
        <p:spPr>
          <a:xfrm>
            <a:off x="1981200" y="4038600"/>
            <a:ext cx="1143000" cy="1600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43000" y="6248400"/>
            <a:ext cx="2590800" cy="307777"/>
          </a:xfrm>
          <a:prstGeom prst="rect">
            <a:avLst/>
          </a:prstGeom>
          <a:noFill/>
        </p:spPr>
        <p:txBody>
          <a:bodyPr wrap="square" rtlCol="0">
            <a:spAutoFit/>
          </a:bodyPr>
          <a:lstStyle/>
          <a:p>
            <a:r>
              <a:rPr lang="en-US" sz="1400" dirty="0" smtClean="0"/>
              <a:t>Photos courtesy of Adam Reeves</a:t>
            </a:r>
            <a:endParaRPr lang="en-US" sz="1400" dirty="0"/>
          </a:p>
        </p:txBody>
      </p:sp>
      <p:sp>
        <p:nvSpPr>
          <p:cNvPr id="11" name="TextBox 10"/>
          <p:cNvSpPr txBox="1"/>
          <p:nvPr/>
        </p:nvSpPr>
        <p:spPr>
          <a:xfrm>
            <a:off x="1447800" y="1905000"/>
            <a:ext cx="1143000" cy="38100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n w="12700">
                  <a:solidFill>
                    <a:schemeClr val="bg1"/>
                  </a:solidFill>
                  <a:prstDash val="solid"/>
                </a:ln>
                <a:solidFill>
                  <a:schemeClr val="bg1"/>
                </a:solidFill>
              </a:rPr>
              <a:t>Camera</a:t>
            </a:r>
            <a:endParaRPr lang="en-US" dirty="0">
              <a:ln w="12700">
                <a:solidFill>
                  <a:schemeClr val="bg1"/>
                </a:solidFill>
                <a:prstDash val="solid"/>
              </a:ln>
              <a:solidFill>
                <a:schemeClr val="bg1"/>
              </a:solidFill>
            </a:endParaRPr>
          </a:p>
        </p:txBody>
      </p:sp>
      <p:cxnSp>
        <p:nvCxnSpPr>
          <p:cNvPr id="20" name="Straight Arrow Connector 19"/>
          <p:cNvCxnSpPr/>
          <p:nvPr/>
        </p:nvCxnSpPr>
        <p:spPr>
          <a:xfrm>
            <a:off x="2362200" y="2133600"/>
            <a:ext cx="533400" cy="76200"/>
          </a:xfrm>
          <a:prstGeom prst="straightConnector1">
            <a:avLst/>
          </a:prstGeom>
          <a:ln>
            <a:solidFill>
              <a:schemeClr val="bg1"/>
            </a:solidFill>
            <a:tailEnd type="arrow"/>
          </a:ln>
        </p:spPr>
        <p:style>
          <a:lnRef idx="2">
            <a:schemeClr val="accent5"/>
          </a:lnRef>
          <a:fillRef idx="0">
            <a:schemeClr val="accent5"/>
          </a:fillRef>
          <a:effectRef idx="1">
            <a:schemeClr val="accent5"/>
          </a:effectRef>
          <a:fontRef idx="minor">
            <a:schemeClr val="tx1"/>
          </a:fontRef>
        </p:style>
      </p:cxnSp>
      <p:sp>
        <p:nvSpPr>
          <p:cNvPr id="12" name="TextBox 11"/>
          <p:cNvSpPr txBox="1"/>
          <p:nvPr/>
        </p:nvSpPr>
        <p:spPr>
          <a:xfrm>
            <a:off x="6324600" y="5715000"/>
            <a:ext cx="1524000" cy="369332"/>
          </a:xfrm>
          <a:prstGeom prst="rect">
            <a:avLst/>
          </a:prstGeom>
          <a:noFill/>
        </p:spPr>
        <p:txBody>
          <a:bodyPr wrap="square" rtlCol="0">
            <a:spAutoFit/>
          </a:bodyPr>
          <a:lstStyle/>
          <a:p>
            <a:r>
              <a:rPr lang="en-US" dirty="0" smtClean="0">
                <a:ln>
                  <a:solidFill>
                    <a:schemeClr val="bg1"/>
                  </a:solidFill>
                </a:ln>
                <a:solidFill>
                  <a:schemeClr val="bg1"/>
                </a:solidFill>
              </a:rPr>
              <a:t>Plastic Tubing </a:t>
            </a:r>
            <a:endParaRPr lang="en-US" dirty="0">
              <a:ln>
                <a:solidFill>
                  <a:schemeClr val="bg1"/>
                </a:solidFill>
              </a:ln>
              <a:solidFill>
                <a:schemeClr val="bg1"/>
              </a:solidFill>
            </a:endParaRPr>
          </a:p>
        </p:txBody>
      </p:sp>
      <p:sp>
        <p:nvSpPr>
          <p:cNvPr id="13" name="TextBox 12"/>
          <p:cNvSpPr txBox="1"/>
          <p:nvPr/>
        </p:nvSpPr>
        <p:spPr>
          <a:xfrm>
            <a:off x="6248400" y="3825586"/>
            <a:ext cx="990600" cy="381000"/>
          </a:xfrm>
          <a:prstGeom prst="rect">
            <a:avLst/>
          </a:prstGeom>
          <a:noFill/>
        </p:spPr>
        <p:txBody>
          <a:bodyPr wrap="square" rtlCol="0">
            <a:spAutoFit/>
          </a:bodyPr>
          <a:lstStyle/>
          <a:p>
            <a:r>
              <a:rPr lang="en-US" dirty="0" smtClean="0">
                <a:ln>
                  <a:solidFill>
                    <a:schemeClr val="bg1"/>
                  </a:solidFill>
                </a:ln>
                <a:solidFill>
                  <a:schemeClr val="bg1"/>
                </a:solidFill>
              </a:rPr>
              <a:t>Prongs</a:t>
            </a:r>
            <a:endParaRPr lang="en-US" dirty="0">
              <a:ln>
                <a:solidFill>
                  <a:schemeClr val="bg1"/>
                </a:solidFill>
              </a:ln>
              <a:solidFill>
                <a:schemeClr val="bg1"/>
              </a:solidFill>
            </a:endParaRPr>
          </a:p>
        </p:txBody>
      </p:sp>
      <p:sp>
        <p:nvSpPr>
          <p:cNvPr id="14" name="TextBox 13"/>
          <p:cNvSpPr txBox="1"/>
          <p:nvPr/>
        </p:nvSpPr>
        <p:spPr>
          <a:xfrm>
            <a:off x="4267200" y="3520786"/>
            <a:ext cx="1371600" cy="646331"/>
          </a:xfrm>
          <a:prstGeom prst="rect">
            <a:avLst/>
          </a:prstGeom>
          <a:noFill/>
        </p:spPr>
        <p:txBody>
          <a:bodyPr wrap="square" rtlCol="0">
            <a:spAutoFit/>
          </a:bodyPr>
          <a:lstStyle/>
          <a:p>
            <a:pPr algn="ctr"/>
            <a:r>
              <a:rPr lang="en-US" dirty="0" smtClean="0">
                <a:ln>
                  <a:solidFill>
                    <a:schemeClr val="bg1"/>
                  </a:solidFill>
                </a:ln>
                <a:solidFill>
                  <a:schemeClr val="bg1"/>
                </a:solidFill>
              </a:rPr>
              <a:t>Positioning system</a:t>
            </a:r>
            <a:endParaRPr lang="en-US" dirty="0">
              <a:ln>
                <a:solidFill>
                  <a:schemeClr val="bg1"/>
                </a:solidFill>
              </a:ln>
              <a:solidFill>
                <a:schemeClr val="bg1"/>
              </a:solidFill>
            </a:endParaRPr>
          </a:p>
        </p:txBody>
      </p:sp>
      <p:cxnSp>
        <p:nvCxnSpPr>
          <p:cNvPr id="16" name="Straight Arrow Connector 15"/>
          <p:cNvCxnSpPr/>
          <p:nvPr/>
        </p:nvCxnSpPr>
        <p:spPr>
          <a:xfrm rot="5400000">
            <a:off x="6096000" y="4358986"/>
            <a:ext cx="685800" cy="228600"/>
          </a:xfrm>
          <a:prstGeom prst="straightConnector1">
            <a:avLst/>
          </a:prstGeom>
          <a:ln>
            <a:solidFill>
              <a:schemeClr val="bg1"/>
            </a:solidFill>
            <a:tailEnd type="arrow"/>
          </a:ln>
        </p:spPr>
        <p:style>
          <a:lnRef idx="2">
            <a:schemeClr val="accent6"/>
          </a:lnRef>
          <a:fillRef idx="0">
            <a:schemeClr val="accent6"/>
          </a:fillRef>
          <a:effectRef idx="1">
            <a:schemeClr val="accent6"/>
          </a:effectRef>
          <a:fontRef idx="minor">
            <a:schemeClr val="tx1"/>
          </a:fontRef>
        </p:style>
      </p:cxnSp>
      <p:cxnSp>
        <p:nvCxnSpPr>
          <p:cNvPr id="21" name="Straight Arrow Connector 20"/>
          <p:cNvCxnSpPr/>
          <p:nvPr/>
        </p:nvCxnSpPr>
        <p:spPr>
          <a:xfrm rot="16200000" flipH="1">
            <a:off x="6477000" y="4282786"/>
            <a:ext cx="457200" cy="152400"/>
          </a:xfrm>
          <a:prstGeom prst="straightConnector1">
            <a:avLst/>
          </a:prstGeom>
          <a:ln>
            <a:solidFill>
              <a:schemeClr val="bg1"/>
            </a:solidFill>
            <a:tailEnd type="arrow"/>
          </a:ln>
        </p:spPr>
        <p:style>
          <a:lnRef idx="2">
            <a:schemeClr val="accent6"/>
          </a:lnRef>
          <a:fillRef idx="0">
            <a:schemeClr val="accent6"/>
          </a:fillRef>
          <a:effectRef idx="1">
            <a:schemeClr val="accent6"/>
          </a:effectRef>
          <a:fontRef idx="minor">
            <a:schemeClr val="tx1"/>
          </a:fontRef>
        </p:style>
      </p:cxnSp>
      <p:cxnSp>
        <p:nvCxnSpPr>
          <p:cNvPr id="24" name="Straight Arrow Connector 23"/>
          <p:cNvCxnSpPr/>
          <p:nvPr/>
        </p:nvCxnSpPr>
        <p:spPr>
          <a:xfrm rot="16200000" flipV="1">
            <a:off x="6477000" y="5257800"/>
            <a:ext cx="685800" cy="381000"/>
          </a:xfrm>
          <a:prstGeom prst="straightConnector1">
            <a:avLst/>
          </a:prstGeom>
          <a:ln>
            <a:solidFill>
              <a:schemeClr val="bg1"/>
            </a:solidFill>
            <a:tailEnd type="arrow"/>
          </a:ln>
        </p:spPr>
        <p:style>
          <a:lnRef idx="2">
            <a:schemeClr val="accent6"/>
          </a:lnRef>
          <a:fillRef idx="0">
            <a:schemeClr val="accent6"/>
          </a:fillRef>
          <a:effectRef idx="1">
            <a:schemeClr val="accent6"/>
          </a:effectRef>
          <a:fontRef idx="minor">
            <a:schemeClr val="tx1"/>
          </a:fontRef>
        </p:style>
      </p:cxnSp>
      <p:cxnSp>
        <p:nvCxnSpPr>
          <p:cNvPr id="28" name="Straight Arrow Connector 27"/>
          <p:cNvCxnSpPr>
            <a:stCxn id="14" idx="2"/>
          </p:cNvCxnSpPr>
          <p:nvPr/>
        </p:nvCxnSpPr>
        <p:spPr>
          <a:xfrm rot="16200000" flipH="1">
            <a:off x="4895166" y="4224951"/>
            <a:ext cx="572868" cy="457200"/>
          </a:xfrm>
          <a:prstGeom prst="straightConnector1">
            <a:avLst/>
          </a:prstGeom>
          <a:ln>
            <a:solidFill>
              <a:schemeClr val="bg1"/>
            </a:solidFill>
            <a:tailEnd type="arrow"/>
          </a:ln>
        </p:spPr>
        <p:style>
          <a:lnRef idx="2">
            <a:schemeClr val="accent6"/>
          </a:lnRef>
          <a:fillRef idx="0">
            <a:schemeClr val="accent6"/>
          </a:fillRef>
          <a:effectRef idx="1">
            <a:schemeClr val="accent6"/>
          </a:effectRef>
          <a:fontRef idx="minor">
            <a:schemeClr val="tx1"/>
          </a:fontRef>
        </p:style>
      </p:cxnSp>
      <p:pic>
        <p:nvPicPr>
          <p:cNvPr id="25" name="Sarah 1.avi">
            <a:hlinkClick r:id="" action="ppaction://media"/>
          </p:cNvPr>
          <p:cNvPicPr>
            <a:picLocks noRot="1" noChangeAspect="1"/>
          </p:cNvPicPr>
          <p:nvPr>
            <a:videoFile r:link="rId1"/>
          </p:nvPr>
        </p:nvPicPr>
        <p:blipFill>
          <a:blip r:embed="rId6" cstate="print"/>
          <a:stretch>
            <a:fillRect/>
          </a:stretch>
        </p:blipFill>
        <p:spPr>
          <a:xfrm>
            <a:off x="5105400" y="762000"/>
            <a:ext cx="3556000" cy="2667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433"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5"/>
                                        </p:tgtEl>
                                      </p:cBhvr>
                                    </p:cmd>
                                  </p:childTnLst>
                                </p:cTn>
                              </p:par>
                            </p:childTnLst>
                          </p:cTn>
                        </p:par>
                      </p:childTnLst>
                    </p:cTn>
                  </p:par>
                </p:childTnLst>
              </p:cTn>
              <p:nextCondLst>
                <p:cond evt="onClick" delay="0">
                  <p:tgtEl>
                    <p:spTgt spid="25"/>
                  </p:tgtEl>
                </p:cond>
              </p:nextCondLst>
            </p:seq>
            <p:video>
              <p:cMediaNode>
                <p:cTn id="12" fill="hold" display="0">
                  <p:stCondLst>
                    <p:cond delay="indefinite"/>
                  </p:stCondLst>
                  <p:endCondLst>
                    <p:cond evt="onNext" delay="0">
                      <p:tgtEl>
                        <p:sldTgt/>
                      </p:tgtEl>
                    </p:cond>
                    <p:cond evt="onPrev" delay="0">
                      <p:tgtEl>
                        <p:sldTgt/>
                      </p:tgtEl>
                    </p:cond>
                  </p:endCondLst>
                </p:cTn>
                <p:tgtEl>
                  <p:spTgt spid="25"/>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57200" y="0"/>
            <a:ext cx="7239000" cy="1143000"/>
          </a:xfrm>
        </p:spPr>
        <p:txBody>
          <a:bodyPr/>
          <a:lstStyle/>
          <a:p>
            <a:pPr algn="ctr" eaLnBrk="1" hangingPunct="1"/>
            <a:r>
              <a:rPr lang="en-US" sz="4800" dirty="0" smtClean="0"/>
              <a:t>Design Schematic</a:t>
            </a:r>
          </a:p>
        </p:txBody>
      </p:sp>
      <p:pic>
        <p:nvPicPr>
          <p:cNvPr id="2051" name="Content Placeholder 3" descr="main points.GIF"/>
          <p:cNvPicPr>
            <a:picLocks noGrp="1" noChangeAspect="1"/>
          </p:cNvPicPr>
          <p:nvPr>
            <p:ph idx="1"/>
          </p:nvPr>
        </p:nvPicPr>
        <p:blipFill>
          <a:blip r:embed="rId3" cstate="print"/>
          <a:srcRect/>
          <a:stretch>
            <a:fillRect/>
          </a:stretch>
        </p:blipFill>
        <p:spPr>
          <a:xfrm>
            <a:off x="1066800" y="1143000"/>
            <a:ext cx="8278099" cy="4343400"/>
          </a:xfrm>
        </p:spPr>
      </p:pic>
      <p:sp>
        <p:nvSpPr>
          <p:cNvPr id="2052" name="TextBox 4"/>
          <p:cNvSpPr txBox="1">
            <a:spLocks noChangeArrowheads="1"/>
          </p:cNvSpPr>
          <p:nvPr/>
        </p:nvSpPr>
        <p:spPr bwMode="auto">
          <a:xfrm>
            <a:off x="1066800" y="6019800"/>
            <a:ext cx="7772400" cy="461963"/>
          </a:xfrm>
          <a:prstGeom prst="rect">
            <a:avLst/>
          </a:prstGeom>
          <a:noFill/>
          <a:ln w="9525">
            <a:noFill/>
            <a:miter lim="800000"/>
            <a:headEnd/>
            <a:tailEnd/>
          </a:ln>
        </p:spPr>
        <p:txBody>
          <a:bodyPr>
            <a:spAutoFit/>
          </a:bodyPr>
          <a:lstStyle/>
          <a:p>
            <a:pPr algn="ctr"/>
            <a:r>
              <a:rPr lang="en-US" sz="2400" dirty="0"/>
              <a:t>Main</a:t>
            </a:r>
            <a:r>
              <a:rPr lang="en-US" sz="2400" dirty="0">
                <a:latin typeface="Calibri" pitchFamily="34" charset="0"/>
              </a:rPr>
              <a:t> variable for design choices – 3-D positioning system</a:t>
            </a:r>
          </a:p>
        </p:txBody>
      </p:sp>
      <p:sp>
        <p:nvSpPr>
          <p:cNvPr id="2053" name="TextBox 5"/>
          <p:cNvSpPr txBox="1">
            <a:spLocks noChangeArrowheads="1"/>
          </p:cNvSpPr>
          <p:nvPr/>
        </p:nvSpPr>
        <p:spPr bwMode="auto">
          <a:xfrm>
            <a:off x="3657600" y="2209800"/>
            <a:ext cx="2819400" cy="461963"/>
          </a:xfrm>
          <a:prstGeom prst="rect">
            <a:avLst/>
          </a:prstGeom>
          <a:noFill/>
          <a:ln w="9525">
            <a:noFill/>
            <a:miter lim="800000"/>
            <a:headEnd/>
            <a:tailEnd/>
          </a:ln>
        </p:spPr>
        <p:txBody>
          <a:bodyPr>
            <a:spAutoFit/>
          </a:bodyPr>
          <a:lstStyle/>
          <a:p>
            <a:pPr algn="ctr"/>
            <a:r>
              <a:rPr lang="en-US" sz="2400" dirty="0">
                <a:latin typeface="Calibri" pitchFamily="34" charset="0"/>
              </a:rPr>
              <a:t>Plexiglas Enclosure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hematic-colored_use.bmp"/>
          <p:cNvPicPr>
            <a:picLocks noChangeAspect="1"/>
          </p:cNvPicPr>
          <p:nvPr/>
        </p:nvPicPr>
        <p:blipFill>
          <a:blip r:embed="rId3" cstate="print"/>
          <a:srcRect l="5282"/>
          <a:stretch>
            <a:fillRect/>
          </a:stretch>
        </p:blipFill>
        <p:spPr>
          <a:xfrm>
            <a:off x="1245357" y="1295400"/>
            <a:ext cx="6831843" cy="3200400"/>
          </a:xfrm>
          <a:prstGeom prst="rect">
            <a:avLst/>
          </a:prstGeom>
        </p:spPr>
      </p:pic>
      <p:sp>
        <p:nvSpPr>
          <p:cNvPr id="3076" name="Title 1"/>
          <p:cNvSpPr>
            <a:spLocks noGrp="1"/>
          </p:cNvSpPr>
          <p:nvPr>
            <p:ph type="ctrTitle" idx="4294967295"/>
          </p:nvPr>
        </p:nvSpPr>
        <p:spPr>
          <a:xfrm>
            <a:off x="990600" y="152400"/>
            <a:ext cx="7772400" cy="1470025"/>
          </a:xfrm>
        </p:spPr>
        <p:txBody>
          <a:bodyPr/>
          <a:lstStyle/>
          <a:p>
            <a:pPr eaLnBrk="1" hangingPunct="1"/>
            <a:r>
              <a:rPr lang="en-US" dirty="0" smtClean="0"/>
              <a:t>Design 1 – Translating Plate</a:t>
            </a:r>
          </a:p>
        </p:txBody>
      </p:sp>
      <p:pic>
        <p:nvPicPr>
          <p:cNvPr id="3078" name="Picture 5" descr="slider_all.bmp"/>
          <p:cNvPicPr>
            <a:picLocks noChangeAspect="1"/>
          </p:cNvPicPr>
          <p:nvPr/>
        </p:nvPicPr>
        <p:blipFill>
          <a:blip r:embed="rId4" cstate="print"/>
          <a:srcRect l="35834" t="63449" r="50000" b="16376"/>
          <a:stretch>
            <a:fillRect/>
          </a:stretch>
        </p:blipFill>
        <p:spPr bwMode="auto">
          <a:xfrm>
            <a:off x="7315200" y="1828800"/>
            <a:ext cx="1295400" cy="1371600"/>
          </a:xfrm>
          <a:prstGeom prst="rect">
            <a:avLst/>
          </a:prstGeom>
          <a:noFill/>
          <a:ln w="9525">
            <a:noFill/>
            <a:miter lim="800000"/>
            <a:headEnd/>
            <a:tailEnd/>
          </a:ln>
        </p:spPr>
      </p:pic>
      <p:sp>
        <p:nvSpPr>
          <p:cNvPr id="3079" name="TextBox 6"/>
          <p:cNvSpPr txBox="1">
            <a:spLocks noChangeArrowheads="1"/>
          </p:cNvSpPr>
          <p:nvPr/>
        </p:nvSpPr>
        <p:spPr bwMode="auto">
          <a:xfrm>
            <a:off x="1600200" y="4495800"/>
            <a:ext cx="4343400" cy="1569660"/>
          </a:xfrm>
          <a:prstGeom prst="rect">
            <a:avLst/>
          </a:prstGeom>
          <a:noFill/>
          <a:ln w="9525">
            <a:noFill/>
            <a:miter lim="800000"/>
            <a:headEnd/>
            <a:tailEnd/>
          </a:ln>
        </p:spPr>
        <p:txBody>
          <a:bodyPr wrap="square">
            <a:spAutoFit/>
          </a:bodyPr>
          <a:lstStyle/>
          <a:p>
            <a:pPr>
              <a:buFont typeface="Arial" charset="0"/>
              <a:buChar char="•"/>
            </a:pPr>
            <a:r>
              <a:rPr lang="en-US" sz="2400" dirty="0"/>
              <a:t>Lubricant in empty space</a:t>
            </a:r>
          </a:p>
          <a:p>
            <a:pPr>
              <a:buFont typeface="Arial" charset="0"/>
              <a:buChar char="•"/>
            </a:pPr>
            <a:r>
              <a:rPr lang="en-US" sz="2400" dirty="0"/>
              <a:t>Rubber seals</a:t>
            </a:r>
          </a:p>
          <a:p>
            <a:pPr>
              <a:buFont typeface="Arial" charset="0"/>
              <a:buChar char="•"/>
            </a:pPr>
            <a:r>
              <a:rPr lang="en-US" sz="2400" dirty="0"/>
              <a:t>“Tube within a tube” </a:t>
            </a:r>
            <a:r>
              <a:rPr lang="en-US" sz="2400" dirty="0" smtClean="0"/>
              <a:t>z-                     axis </a:t>
            </a:r>
            <a:r>
              <a:rPr lang="en-US" sz="2400" dirty="0"/>
              <a:t>positioning</a:t>
            </a:r>
          </a:p>
        </p:txBody>
      </p:sp>
      <p:pic>
        <p:nvPicPr>
          <p:cNvPr id="8" name="Picture 7" descr="slide_ps.bmp"/>
          <p:cNvPicPr>
            <a:picLocks noChangeAspect="1"/>
          </p:cNvPicPr>
          <p:nvPr/>
        </p:nvPicPr>
        <p:blipFill>
          <a:blip r:embed="rId5" cstate="print"/>
          <a:srcRect l="5833" r="61667" b="50000"/>
          <a:stretch>
            <a:fillRect/>
          </a:stretch>
        </p:blipFill>
        <p:spPr>
          <a:xfrm>
            <a:off x="5638800" y="3810000"/>
            <a:ext cx="2971800" cy="288732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esign_2_use.bmp"/>
          <p:cNvPicPr>
            <a:picLocks noChangeAspect="1"/>
          </p:cNvPicPr>
          <p:nvPr/>
        </p:nvPicPr>
        <p:blipFill>
          <a:blip r:embed="rId3" cstate="print"/>
          <a:stretch>
            <a:fillRect/>
          </a:stretch>
        </p:blipFill>
        <p:spPr>
          <a:xfrm>
            <a:off x="1499758" y="1433234"/>
            <a:ext cx="6144483" cy="3991532"/>
          </a:xfrm>
          <a:prstGeom prst="rect">
            <a:avLst/>
          </a:prstGeom>
        </p:spPr>
      </p:pic>
      <p:sp>
        <p:nvSpPr>
          <p:cNvPr id="4098" name="Title 1"/>
          <p:cNvSpPr>
            <a:spLocks noGrp="1"/>
          </p:cNvSpPr>
          <p:nvPr>
            <p:ph type="title"/>
          </p:nvPr>
        </p:nvSpPr>
        <p:spPr>
          <a:xfrm>
            <a:off x="1295400" y="228600"/>
            <a:ext cx="7242048" cy="1143000"/>
          </a:xfrm>
        </p:spPr>
        <p:txBody>
          <a:bodyPr/>
          <a:lstStyle/>
          <a:p>
            <a:pPr eaLnBrk="1" hangingPunct="1"/>
            <a:r>
              <a:rPr lang="en-US" dirty="0" smtClean="0"/>
              <a:t>Design 2 – Rack and Pinion</a:t>
            </a:r>
          </a:p>
        </p:txBody>
      </p:sp>
      <p:sp>
        <p:nvSpPr>
          <p:cNvPr id="4100" name="Content Placeholder 4"/>
          <p:cNvSpPr>
            <a:spLocks noGrp="1"/>
          </p:cNvSpPr>
          <p:nvPr>
            <p:ph sz="half" idx="2"/>
          </p:nvPr>
        </p:nvSpPr>
        <p:spPr>
          <a:xfrm>
            <a:off x="990600" y="5105400"/>
            <a:ext cx="8153400" cy="1096963"/>
          </a:xfrm>
        </p:spPr>
        <p:txBody>
          <a:bodyPr>
            <a:normAutofit fontScale="85000" lnSpcReduction="10000"/>
          </a:bodyPr>
          <a:lstStyle/>
          <a:p>
            <a:pPr eaLnBrk="1" hangingPunct="1"/>
            <a:r>
              <a:rPr lang="en-US" dirty="0" smtClean="0"/>
              <a:t>x-axis rack and pinion translates with y-axis positioning</a:t>
            </a:r>
          </a:p>
          <a:p>
            <a:pPr eaLnBrk="1" hangingPunct="1"/>
            <a:r>
              <a:rPr lang="en-US" dirty="0" smtClean="0"/>
              <a:t>Z-axis positioned with flexible string </a:t>
            </a:r>
          </a:p>
          <a:p>
            <a:pPr eaLnBrk="1" hangingPunct="1"/>
            <a:endParaRPr lang="en-US"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785</TotalTime>
  <Words>602</Words>
  <Application>Microsoft Office PowerPoint</Application>
  <PresentationFormat>On-screen Show (4:3)</PresentationFormat>
  <Paragraphs>138</Paragraphs>
  <Slides>15</Slides>
  <Notes>15</Notes>
  <HiddenSlides>0</HiddenSlides>
  <MMClips>2</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Solstice</vt:lpstr>
      <vt:lpstr>Controlled Testing Environment for Measuring Larynx Phonation Pressure</vt:lpstr>
      <vt:lpstr>Overview</vt:lpstr>
      <vt:lpstr>Background</vt:lpstr>
      <vt:lpstr>Problem Statement</vt:lpstr>
      <vt:lpstr>Design Specifications</vt:lpstr>
      <vt:lpstr>Current Testing Device</vt:lpstr>
      <vt:lpstr>Design Schematic</vt:lpstr>
      <vt:lpstr>Design 1 – Translating Plate</vt:lpstr>
      <vt:lpstr>Design 2 – Rack and Pinion</vt:lpstr>
      <vt:lpstr>Design 3 – Complete Enclosure</vt:lpstr>
      <vt:lpstr>Design Matrix</vt:lpstr>
      <vt:lpstr>Final Design – Translating Plate</vt:lpstr>
      <vt:lpstr>Future Work</vt:lpstr>
      <vt:lpstr>References</vt:lpstr>
      <vt:lpstr>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Larynx Adapter</dc:title>
  <dc:creator>Jack</dc:creator>
  <cp:lastModifiedBy>Jack</cp:lastModifiedBy>
  <cp:revision>60</cp:revision>
  <dcterms:created xsi:type="dcterms:W3CDTF">2009-10-09T05:13:53Z</dcterms:created>
  <dcterms:modified xsi:type="dcterms:W3CDTF">2009-10-16T05:37:43Z</dcterms:modified>
</cp:coreProperties>
</file>