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43891200" cy="329184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snapVertSplitter="1" vertBarState="minimized" horzBarState="maximized">
    <p:restoredLeft sz="15620"/>
    <p:restoredTop sz="98667" autoAdjust="0"/>
  </p:normalViewPr>
  <p:slideViewPr>
    <p:cSldViewPr>
      <p:cViewPr>
        <p:scale>
          <a:sx n="40" d="100"/>
          <a:sy n="40" d="100"/>
        </p:scale>
        <p:origin x="3534" y="4170"/>
      </p:cViewPr>
      <p:guideLst>
        <p:guide orient="horz" pos="10368"/>
        <p:guide pos="13824"/>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0F7DBAF-D7CD-466D-8C23-C78D7A7D238C}" type="datetimeFigureOut">
              <a:rPr lang="en-US" smtClean="0"/>
              <a:pPr/>
              <a:t>4/30/2009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4FF91DD-C8FE-4F81-A882-DAD58727D8E1}"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4FF91DD-C8FE-4F81-A882-DAD58727D8E1}" type="slidenum">
              <a:rPr lang="en-US" smtClean="0"/>
              <a:pPr/>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10226043"/>
            <a:ext cx="37307520" cy="7056120"/>
          </a:xfrm>
        </p:spPr>
        <p:txBody>
          <a:bodyPr/>
          <a:lstStyle/>
          <a:p>
            <a:r>
              <a:rPr lang="en-US" smtClean="0"/>
              <a:t>Click to edit Master title style</a:t>
            </a:r>
            <a:endParaRPr lang="en-US"/>
          </a:p>
        </p:txBody>
      </p:sp>
      <p:sp>
        <p:nvSpPr>
          <p:cNvPr id="3" name="Subtitle 2"/>
          <p:cNvSpPr>
            <a:spLocks noGrp="1"/>
          </p:cNvSpPr>
          <p:nvPr>
            <p:ph type="subTitle" idx="1"/>
          </p:nvPr>
        </p:nvSpPr>
        <p:spPr>
          <a:xfrm>
            <a:off x="6583680" y="18653760"/>
            <a:ext cx="30723840" cy="841248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BF408A3-8BB3-4E94-BB62-667EF19C1007}" type="datetimeFigureOut">
              <a:rPr lang="en-US" smtClean="0"/>
              <a:pPr/>
              <a:t>4/30/2009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F9E7D6-CEB6-469C-A49E-2989EF267D0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BF408A3-8BB3-4E94-BB62-667EF19C1007}" type="datetimeFigureOut">
              <a:rPr lang="en-US" smtClean="0"/>
              <a:pPr/>
              <a:t>4/30/2009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F9E7D6-CEB6-469C-A49E-2989EF267D0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821120" y="1318265"/>
            <a:ext cx="9875520" cy="2808732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194560" y="1318265"/>
            <a:ext cx="28895040" cy="280873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BF408A3-8BB3-4E94-BB62-667EF19C1007}" type="datetimeFigureOut">
              <a:rPr lang="en-US" smtClean="0"/>
              <a:pPr/>
              <a:t>4/30/2009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F9E7D6-CEB6-469C-A49E-2989EF267D0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BF408A3-8BB3-4E94-BB62-667EF19C1007}" type="datetimeFigureOut">
              <a:rPr lang="en-US" smtClean="0"/>
              <a:pPr/>
              <a:t>4/30/2009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F9E7D6-CEB6-469C-A49E-2989EF267D0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2" y="21153123"/>
            <a:ext cx="37307520" cy="653796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3467102" y="13952225"/>
            <a:ext cx="37307520" cy="720089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BF408A3-8BB3-4E94-BB62-667EF19C1007}" type="datetimeFigureOut">
              <a:rPr lang="en-US" smtClean="0"/>
              <a:pPr/>
              <a:t>4/30/2009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F9E7D6-CEB6-469C-A49E-2989EF267D0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194560" y="7680963"/>
            <a:ext cx="19385280" cy="2172462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2311360" y="7680963"/>
            <a:ext cx="19385280" cy="2172462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BF408A3-8BB3-4E94-BB62-667EF19C1007}" type="datetimeFigureOut">
              <a:rPr lang="en-US" smtClean="0"/>
              <a:pPr/>
              <a:t>4/30/2009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F9E7D6-CEB6-469C-A49E-2989EF267D0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194560" y="7368542"/>
            <a:ext cx="19392902" cy="307085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194560" y="10439400"/>
            <a:ext cx="19392902" cy="1896618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2296127" y="7368542"/>
            <a:ext cx="19400520" cy="307085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22296127" y="10439400"/>
            <a:ext cx="19400520" cy="1896618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BF408A3-8BB3-4E94-BB62-667EF19C1007}" type="datetimeFigureOut">
              <a:rPr lang="en-US" smtClean="0"/>
              <a:pPr/>
              <a:t>4/30/2009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CF9E7D6-CEB6-469C-A49E-2989EF267D0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BF408A3-8BB3-4E94-BB62-667EF19C1007}" type="datetimeFigureOut">
              <a:rPr lang="en-US" smtClean="0"/>
              <a:pPr/>
              <a:t>4/30/2009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CF9E7D6-CEB6-469C-A49E-2989EF267D0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F408A3-8BB3-4E94-BB62-667EF19C1007}" type="datetimeFigureOut">
              <a:rPr lang="en-US" smtClean="0"/>
              <a:pPr/>
              <a:t>4/30/2009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CF9E7D6-CEB6-469C-A49E-2989EF267D0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7" y="1310640"/>
            <a:ext cx="14439902" cy="557784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17160240" y="1310643"/>
            <a:ext cx="24536400" cy="2809494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194567" y="6888483"/>
            <a:ext cx="14439902" cy="2251710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BF408A3-8BB3-4E94-BB62-667EF19C1007}" type="datetimeFigureOut">
              <a:rPr lang="en-US" smtClean="0"/>
              <a:pPr/>
              <a:t>4/30/2009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F9E7D6-CEB6-469C-A49E-2989EF267D0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982" y="23042880"/>
            <a:ext cx="26334720" cy="2720342"/>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8602982" y="2941320"/>
            <a:ext cx="26334720" cy="1975104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602982" y="25763222"/>
            <a:ext cx="26334720" cy="386333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BF408A3-8BB3-4E94-BB62-667EF19C1007}" type="datetimeFigureOut">
              <a:rPr lang="en-US" smtClean="0"/>
              <a:pPr/>
              <a:t>4/30/2009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F9E7D6-CEB6-469C-A49E-2989EF267D0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94560" y="1318262"/>
            <a:ext cx="39502080" cy="54864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2194560" y="7680963"/>
            <a:ext cx="39502080" cy="2172462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2194560" y="30510483"/>
            <a:ext cx="10241280" cy="1752600"/>
          </a:xfrm>
          <a:prstGeom prst="rect">
            <a:avLst/>
          </a:prstGeom>
        </p:spPr>
        <p:txBody>
          <a:bodyPr vert="horz" lIns="91440" tIns="45720" rIns="91440" bIns="45720" rtlCol="0" anchor="ctr"/>
          <a:lstStyle>
            <a:lvl1pPr algn="l">
              <a:defRPr sz="1200">
                <a:solidFill>
                  <a:schemeClr val="tx1">
                    <a:tint val="75000"/>
                  </a:schemeClr>
                </a:solidFill>
              </a:defRPr>
            </a:lvl1pPr>
          </a:lstStyle>
          <a:p>
            <a:fld id="{2BF408A3-8BB3-4E94-BB62-667EF19C1007}" type="datetimeFigureOut">
              <a:rPr lang="en-US" smtClean="0"/>
              <a:pPr/>
              <a:t>4/30/2009</a:t>
            </a:fld>
            <a:endParaRPr lang="en-US"/>
          </a:p>
        </p:txBody>
      </p:sp>
      <p:sp>
        <p:nvSpPr>
          <p:cNvPr id="5" name="Footer Placeholder 4"/>
          <p:cNvSpPr>
            <a:spLocks noGrp="1"/>
          </p:cNvSpPr>
          <p:nvPr>
            <p:ph type="ftr" sz="quarter" idx="3"/>
          </p:nvPr>
        </p:nvSpPr>
        <p:spPr>
          <a:xfrm>
            <a:off x="14996160" y="30510483"/>
            <a:ext cx="13898880" cy="175260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1455360" y="30510483"/>
            <a:ext cx="10241280" cy="1752600"/>
          </a:xfrm>
          <a:prstGeom prst="rect">
            <a:avLst/>
          </a:prstGeom>
        </p:spPr>
        <p:txBody>
          <a:bodyPr vert="horz" lIns="91440" tIns="45720" rIns="91440" bIns="45720" rtlCol="0" anchor="ctr"/>
          <a:lstStyle>
            <a:lvl1pPr algn="r">
              <a:defRPr sz="1200">
                <a:solidFill>
                  <a:schemeClr val="tx1">
                    <a:tint val="75000"/>
                  </a:schemeClr>
                </a:solidFill>
              </a:defRPr>
            </a:lvl1pPr>
          </a:lstStyle>
          <a:p>
            <a:fld id="{CCF9E7D6-CEB6-469C-A49E-2989EF267D0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5.jpeg"/><Relationship Id="rId12" Type="http://schemas.openxmlformats.org/officeDocument/2006/relationships/image" Target="../media/image10.png"/><Relationship Id="rId2" Type="http://schemas.openxmlformats.org/officeDocument/2006/relationships/notesSlide" Target="../notesSlides/notesSlide1.xml"/><Relationship Id="rId16" Type="http://schemas.openxmlformats.org/officeDocument/2006/relationships/image" Target="../media/image14.jpeg"/><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3.png"/><Relationship Id="rId10" Type="http://schemas.openxmlformats.org/officeDocument/2006/relationships/image" Target="../media/image8.gif"/><Relationship Id="rId4" Type="http://schemas.openxmlformats.org/officeDocument/2006/relationships/image" Target="../media/image2.png"/><Relationship Id="rId9" Type="http://schemas.openxmlformats.org/officeDocument/2006/relationships/image" Target="../media/image7.jpeg"/><Relationship Id="rId1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1277600" y="3048000"/>
            <a:ext cx="21640800" cy="1846659"/>
          </a:xfrm>
          <a:prstGeom prst="rect">
            <a:avLst/>
          </a:prstGeom>
          <a:noFill/>
          <a:ln>
            <a:noFill/>
          </a:ln>
          <a:effectLst>
            <a:outerShdw blurRad="50800" dist="38100" dir="2700000" algn="tl" rotWithShape="0">
              <a:prstClr val="black">
                <a:alpha val="40000"/>
              </a:prstClr>
            </a:outerShdw>
          </a:effectLst>
          <a:scene3d>
            <a:camera prst="orthographicFront">
              <a:rot lat="0" lon="0" rev="0"/>
            </a:camera>
            <a:lightRig rig="glow" dir="t">
              <a:rot lat="0" lon="0" rev="4800000"/>
            </a:lightRig>
          </a:scene3d>
          <a:sp3d prstMaterial="matte">
            <a:bevelT w="127000" h="63500"/>
          </a:sp3d>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4800" dirty="0" smtClean="0"/>
              <a:t>Team Members:  Lacey </a:t>
            </a:r>
            <a:r>
              <a:rPr lang="en-US" sz="4800" dirty="0" err="1" smtClean="0"/>
              <a:t>Halfen</a:t>
            </a:r>
            <a:r>
              <a:rPr lang="en-US" sz="4800" dirty="0" smtClean="0"/>
              <a:t>, Jessica </a:t>
            </a:r>
            <a:r>
              <a:rPr lang="en-US" sz="4800" dirty="0" err="1" smtClean="0"/>
              <a:t>Hause</a:t>
            </a:r>
            <a:r>
              <a:rPr lang="en-US" sz="4800" dirty="0" smtClean="0"/>
              <a:t>, Erin Main, Peter </a:t>
            </a:r>
            <a:r>
              <a:rPr lang="en-US" sz="4800" dirty="0" err="1" smtClean="0"/>
              <a:t>Strohm</a:t>
            </a:r>
            <a:r>
              <a:rPr lang="en-US" sz="4800" dirty="0" smtClean="0"/>
              <a:t> &amp; Fan Wu</a:t>
            </a:r>
            <a:endParaRPr lang="en-US" sz="2000" dirty="0" smtClean="0"/>
          </a:p>
          <a:p>
            <a:pPr algn="ctr"/>
            <a:r>
              <a:rPr lang="en-US" sz="4800" dirty="0" smtClean="0"/>
              <a:t>Client:  </a:t>
            </a:r>
            <a:r>
              <a:rPr lang="en-US" sz="4800" dirty="0" err="1" smtClean="0"/>
              <a:t>Orhan</a:t>
            </a:r>
            <a:r>
              <a:rPr lang="en-US" sz="4800" dirty="0" smtClean="0"/>
              <a:t> </a:t>
            </a:r>
            <a:r>
              <a:rPr lang="en-US" sz="4800" dirty="0" err="1" smtClean="0"/>
              <a:t>Unal</a:t>
            </a:r>
            <a:r>
              <a:rPr lang="en-US" sz="4800" dirty="0" smtClean="0"/>
              <a:t>		Advisor:  Willis Tompkins</a:t>
            </a:r>
          </a:p>
          <a:p>
            <a:endParaRPr lang="en-US" dirty="0"/>
          </a:p>
        </p:txBody>
      </p:sp>
      <p:sp>
        <p:nvSpPr>
          <p:cNvPr id="8" name="TextBox 7"/>
          <p:cNvSpPr txBox="1"/>
          <p:nvPr/>
        </p:nvSpPr>
        <p:spPr>
          <a:xfrm>
            <a:off x="1219200" y="4953000"/>
            <a:ext cx="41376600" cy="3785652"/>
          </a:xfrm>
          <a:prstGeom prst="rect">
            <a:avLst/>
          </a:prstGeom>
          <a:noFill/>
        </p:spPr>
        <p:txBody>
          <a:bodyPr wrap="square" rtlCol="0">
            <a:spAutoFit/>
          </a:bodyPr>
          <a:lstStyle/>
          <a:p>
            <a:pPr algn="just"/>
            <a:r>
              <a:rPr lang="en-US" sz="3600" b="1" dirty="0" smtClean="0"/>
              <a:t>Abstract:  </a:t>
            </a:r>
            <a:r>
              <a:rPr lang="en-US" sz="3600" i="1" dirty="0" smtClean="0"/>
              <a:t>A recently developed intravenous catheter aims to treat </a:t>
            </a:r>
            <a:r>
              <a:rPr lang="en-US" sz="3600" i="1" dirty="0" err="1" smtClean="0"/>
              <a:t>atrial</a:t>
            </a:r>
            <a:r>
              <a:rPr lang="en-US" sz="3600" i="1" dirty="0" smtClean="0"/>
              <a:t> fibrillation under MRI guidance.  This device should effectively eliminate the patient’s exposure to X-ray radiation during a traditional intravenous catheterization procedure.  The heart phantom design described provides an adequate testing environment for the catheter before animal trials. The dimensions of the phantom’s outer casing fit tightly inside a 13’’ diameter cylindrical coil. The inner contents of the phantom mimic the physiological passage of the catheter into the atria. This internal vasculature was created using flexible </a:t>
            </a:r>
            <a:r>
              <a:rPr lang="en-US" sz="3600" i="1" dirty="0"/>
              <a:t>and braided </a:t>
            </a:r>
            <a:r>
              <a:rPr lang="en-US" sz="3600" i="1" dirty="0" smtClean="0"/>
              <a:t>tubing, polycarbonate </a:t>
            </a:r>
            <a:r>
              <a:rPr lang="en-US" sz="3600" i="1" dirty="0"/>
              <a:t>tube inserts and snap grip clamps.  Two acrylic hemispheres were combined to resemble the </a:t>
            </a:r>
            <a:r>
              <a:rPr lang="en-US" sz="3600" i="1" dirty="0" err="1"/>
              <a:t>atrial</a:t>
            </a:r>
            <a:r>
              <a:rPr lang="en-US" sz="3600" i="1" dirty="0"/>
              <a:t> chambers of the </a:t>
            </a:r>
            <a:r>
              <a:rPr lang="en-US" sz="3600" i="1" dirty="0" smtClean="0"/>
              <a:t>heart.</a:t>
            </a:r>
            <a:r>
              <a:rPr lang="en-US" sz="3600" i="1" dirty="0"/>
              <a:t> </a:t>
            </a:r>
            <a:r>
              <a:rPr lang="en-US" sz="3600" i="1" dirty="0" smtClean="0"/>
              <a:t> An </a:t>
            </a:r>
            <a:r>
              <a:rPr lang="en-US" sz="3600" i="1" dirty="0"/>
              <a:t>acrylic square with holes of various sizes </a:t>
            </a:r>
            <a:r>
              <a:rPr lang="en-US" sz="3600" i="1" dirty="0" smtClean="0"/>
              <a:t>will </a:t>
            </a:r>
            <a:r>
              <a:rPr lang="en-US" sz="3600" i="1" dirty="0"/>
              <a:t>allow </a:t>
            </a:r>
            <a:r>
              <a:rPr lang="en-US" sz="3600" i="1" dirty="0" smtClean="0"/>
              <a:t>for high resolution testing in the vicinity of the catheter tip.  Initial MRI testing demonstrated that the phantom is completely MRI compatible and is sufficient for testing the catheter under real time MRI imaging.</a:t>
            </a:r>
          </a:p>
          <a:p>
            <a:pPr algn="just"/>
            <a:endParaRPr lang="en-US" sz="3600" i="1" dirty="0" smtClean="0">
              <a:latin typeface="Georgia" pitchFamily="18" charset="0"/>
            </a:endParaRPr>
          </a:p>
          <a:p>
            <a:endParaRPr lang="en-US" sz="2400" dirty="0"/>
          </a:p>
        </p:txBody>
      </p:sp>
      <p:sp>
        <p:nvSpPr>
          <p:cNvPr id="9" name="TextBox 8"/>
          <p:cNvSpPr txBox="1"/>
          <p:nvPr/>
        </p:nvSpPr>
        <p:spPr>
          <a:xfrm>
            <a:off x="15544800" y="8229600"/>
            <a:ext cx="27432000" cy="914400"/>
          </a:xfrm>
          <a:prstGeom prst="rect">
            <a:avLst/>
          </a:prstGeom>
          <a:solidFill>
            <a:schemeClr val="tx1"/>
          </a:solidFill>
          <a:ln>
            <a:noFill/>
          </a:ln>
        </p:spPr>
        <p:txBody>
          <a:bodyPr wrap="square" rtlCol="0">
            <a:spAutoFit/>
          </a:bodyPr>
          <a:lstStyle/>
          <a:p>
            <a:pPr algn="ctr"/>
            <a:r>
              <a:rPr lang="en-US" sz="5400" b="1" dirty="0" smtClean="0">
                <a:solidFill>
                  <a:schemeClr val="bg1"/>
                </a:solidFill>
              </a:rPr>
              <a:t>Final Design</a:t>
            </a:r>
            <a:endParaRPr lang="en-US" sz="5400" b="1" dirty="0">
              <a:solidFill>
                <a:schemeClr val="bg1"/>
              </a:solidFill>
            </a:endParaRPr>
          </a:p>
        </p:txBody>
      </p:sp>
      <p:pic>
        <p:nvPicPr>
          <p:cNvPr id="1026" name="Picture 2"/>
          <p:cNvPicPr>
            <a:picLocks noChangeAspect="1" noChangeArrowheads="1"/>
          </p:cNvPicPr>
          <p:nvPr/>
        </p:nvPicPr>
        <p:blipFill>
          <a:blip r:embed="rId3"/>
          <a:srcRect/>
          <a:stretch>
            <a:fillRect/>
          </a:stretch>
        </p:blipFill>
        <p:spPr bwMode="auto">
          <a:xfrm>
            <a:off x="15544800" y="25374600"/>
            <a:ext cx="3657601" cy="6443441"/>
          </a:xfrm>
          <a:prstGeom prst="rect">
            <a:avLst/>
          </a:prstGeom>
          <a:noFill/>
          <a:ln w="9525">
            <a:noFill/>
            <a:miter lim="800000"/>
            <a:headEnd/>
            <a:tailEnd/>
          </a:ln>
          <a:effectLst/>
        </p:spPr>
      </p:pic>
      <p:grpSp>
        <p:nvGrpSpPr>
          <p:cNvPr id="162" name="Group 161"/>
          <p:cNvGrpSpPr/>
          <p:nvPr/>
        </p:nvGrpSpPr>
        <p:grpSpPr>
          <a:xfrm>
            <a:off x="15849600" y="10363200"/>
            <a:ext cx="8229600" cy="5943600"/>
            <a:chOff x="16230600" y="9067800"/>
            <a:chExt cx="8229600" cy="5943600"/>
          </a:xfrm>
        </p:grpSpPr>
        <p:pic>
          <p:nvPicPr>
            <p:cNvPr id="2" name="Picture 2"/>
            <p:cNvPicPr>
              <a:picLocks noChangeAspect="1" noChangeArrowheads="1"/>
            </p:cNvPicPr>
            <p:nvPr/>
          </p:nvPicPr>
          <p:blipFill>
            <a:blip r:embed="rId4"/>
            <a:srcRect/>
            <a:stretch>
              <a:fillRect/>
            </a:stretch>
          </p:blipFill>
          <p:spPr bwMode="auto">
            <a:xfrm>
              <a:off x="18449925" y="9906000"/>
              <a:ext cx="3724275" cy="2876271"/>
            </a:xfrm>
            <a:prstGeom prst="rect">
              <a:avLst/>
            </a:prstGeom>
            <a:noFill/>
            <a:ln w="9525">
              <a:noFill/>
              <a:miter lim="800000"/>
              <a:headEnd/>
              <a:tailEnd/>
            </a:ln>
            <a:effectLst/>
          </p:spPr>
        </p:pic>
        <p:grpSp>
          <p:nvGrpSpPr>
            <p:cNvPr id="66" name="Group 65"/>
            <p:cNvGrpSpPr/>
            <p:nvPr/>
          </p:nvGrpSpPr>
          <p:grpSpPr>
            <a:xfrm>
              <a:off x="16230600" y="9067800"/>
              <a:ext cx="8229600" cy="5943600"/>
              <a:chOff x="14249400" y="10210800"/>
              <a:chExt cx="8382000" cy="6019800"/>
            </a:xfrm>
          </p:grpSpPr>
          <p:sp>
            <p:nvSpPr>
              <p:cNvPr id="16" name="TextBox 15"/>
              <p:cNvSpPr txBox="1"/>
              <p:nvPr/>
            </p:nvSpPr>
            <p:spPr>
              <a:xfrm>
                <a:off x="17121011" y="10210800"/>
                <a:ext cx="2667000" cy="769441"/>
              </a:xfrm>
              <a:prstGeom prst="rect">
                <a:avLst/>
              </a:prstGeom>
              <a:noFill/>
            </p:spPr>
            <p:txBody>
              <a:bodyPr wrap="square" rtlCol="0">
                <a:spAutoFit/>
              </a:bodyPr>
              <a:lstStyle/>
              <a:p>
                <a:pPr algn="ctr"/>
                <a:r>
                  <a:rPr lang="en-US" sz="4400" b="1" dirty="0" smtClean="0"/>
                  <a:t>Casing</a:t>
                </a:r>
                <a:endParaRPr lang="en-US" sz="4400" b="1" dirty="0"/>
              </a:p>
            </p:txBody>
          </p:sp>
          <p:cxnSp>
            <p:nvCxnSpPr>
              <p:cNvPr id="41" name="Straight Arrow Connector 40"/>
              <p:cNvCxnSpPr/>
              <p:nvPr/>
            </p:nvCxnSpPr>
            <p:spPr>
              <a:xfrm rot="10800000">
                <a:off x="16112067" y="15227300"/>
                <a:ext cx="620889" cy="231533"/>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rot="5400000">
                <a:off x="15011400" y="13563600"/>
                <a:ext cx="685800" cy="2286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a:off x="20193000" y="15316200"/>
                <a:ext cx="914400" cy="2286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rot="16200000" flipH="1">
                <a:off x="21183600" y="13639800"/>
                <a:ext cx="685800" cy="2286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109" name="Group 108"/>
              <p:cNvGrpSpPr/>
              <p:nvPr/>
            </p:nvGrpSpPr>
            <p:grpSpPr>
              <a:xfrm>
                <a:off x="14249400" y="10210800"/>
                <a:ext cx="8382000" cy="6019800"/>
                <a:chOff x="14249400" y="10210800"/>
                <a:chExt cx="8382000" cy="6019800"/>
              </a:xfrm>
            </p:grpSpPr>
            <p:grpSp>
              <p:nvGrpSpPr>
                <p:cNvPr id="38" name="Group 37"/>
                <p:cNvGrpSpPr/>
                <p:nvPr/>
              </p:nvGrpSpPr>
              <p:grpSpPr>
                <a:xfrm>
                  <a:off x="14554200" y="11926669"/>
                  <a:ext cx="7848600" cy="4149577"/>
                  <a:chOff x="12496800" y="11774269"/>
                  <a:chExt cx="7848600" cy="4149577"/>
                </a:xfrm>
              </p:grpSpPr>
              <p:grpSp>
                <p:nvGrpSpPr>
                  <p:cNvPr id="36" name="Group 35"/>
                  <p:cNvGrpSpPr/>
                  <p:nvPr/>
                </p:nvGrpSpPr>
                <p:grpSpPr>
                  <a:xfrm>
                    <a:off x="12496800" y="13335000"/>
                    <a:ext cx="7848600" cy="2286000"/>
                    <a:chOff x="12496800" y="13335000"/>
                    <a:chExt cx="7848600" cy="2286000"/>
                  </a:xfrm>
                </p:grpSpPr>
                <p:grpSp>
                  <p:nvGrpSpPr>
                    <p:cNvPr id="18" name="Group 17"/>
                    <p:cNvGrpSpPr/>
                    <p:nvPr/>
                  </p:nvGrpSpPr>
                  <p:grpSpPr>
                    <a:xfrm>
                      <a:off x="12496800" y="13335000"/>
                      <a:ext cx="2286000" cy="2286000"/>
                      <a:chOff x="6096000" y="3352800"/>
                      <a:chExt cx="2286000" cy="2286000"/>
                    </a:xfrm>
                  </p:grpSpPr>
                  <p:sp>
                    <p:nvSpPr>
                      <p:cNvPr id="19" name="Oval 18"/>
                      <p:cNvSpPr/>
                      <p:nvPr/>
                    </p:nvSpPr>
                    <p:spPr>
                      <a:xfrm>
                        <a:off x="6096000" y="3352800"/>
                        <a:ext cx="2286000" cy="2286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p:cNvSpPr/>
                      <p:nvPr/>
                    </p:nvSpPr>
                    <p:spPr>
                      <a:xfrm>
                        <a:off x="6629400" y="3962400"/>
                        <a:ext cx="228600" cy="228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p:cNvSpPr/>
                      <p:nvPr/>
                    </p:nvSpPr>
                    <p:spPr>
                      <a:xfrm>
                        <a:off x="7863840" y="4876800"/>
                        <a:ext cx="137160" cy="13716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p:cNvSpPr/>
                      <p:nvPr/>
                    </p:nvSpPr>
                    <p:spPr>
                      <a:xfrm>
                        <a:off x="7467600" y="4892040"/>
                        <a:ext cx="137160" cy="13716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p:cNvSpPr/>
                      <p:nvPr/>
                    </p:nvSpPr>
                    <p:spPr>
                      <a:xfrm>
                        <a:off x="6949440" y="4876800"/>
                        <a:ext cx="137160" cy="13716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p:cNvSpPr/>
                      <p:nvPr/>
                    </p:nvSpPr>
                    <p:spPr>
                      <a:xfrm>
                        <a:off x="6553200" y="4876800"/>
                        <a:ext cx="137160" cy="13716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p:cNvGrpSpPr/>
                    <p:nvPr/>
                  </p:nvGrpSpPr>
                  <p:grpSpPr>
                    <a:xfrm>
                      <a:off x="18059400" y="13335000"/>
                      <a:ext cx="2286000" cy="2286000"/>
                      <a:chOff x="533400" y="3352800"/>
                      <a:chExt cx="2286000" cy="2286000"/>
                    </a:xfrm>
                  </p:grpSpPr>
                  <p:sp>
                    <p:nvSpPr>
                      <p:cNvPr id="26" name="Oval 25"/>
                      <p:cNvSpPr/>
                      <p:nvPr/>
                    </p:nvSpPr>
                    <p:spPr>
                      <a:xfrm>
                        <a:off x="2057400" y="4038600"/>
                        <a:ext cx="228600" cy="228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p:cNvSpPr/>
                      <p:nvPr/>
                    </p:nvSpPr>
                    <p:spPr>
                      <a:xfrm>
                        <a:off x="1676400" y="5349240"/>
                        <a:ext cx="137160" cy="13716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p:cNvSpPr/>
                      <p:nvPr/>
                    </p:nvSpPr>
                    <p:spPr>
                      <a:xfrm>
                        <a:off x="533400" y="3352800"/>
                        <a:ext cx="2286000" cy="2286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9" name="TextBox 28"/>
                  <p:cNvSpPr txBox="1"/>
                  <p:nvPr/>
                </p:nvSpPr>
                <p:spPr>
                  <a:xfrm>
                    <a:off x="14830778" y="15091452"/>
                    <a:ext cx="1828800" cy="369332"/>
                  </a:xfrm>
                  <a:prstGeom prst="rect">
                    <a:avLst/>
                  </a:prstGeom>
                  <a:solidFill>
                    <a:schemeClr val="accent2"/>
                  </a:solidFill>
                </p:spPr>
                <p:txBody>
                  <a:bodyPr wrap="square" rtlCol="0">
                    <a:spAutoFit/>
                  </a:bodyPr>
                  <a:lstStyle/>
                  <a:p>
                    <a:pPr algn="ctr"/>
                    <a:r>
                      <a:rPr lang="en-US" b="1" dirty="0" smtClean="0"/>
                      <a:t>Pulmonary Veins</a:t>
                    </a:r>
                    <a:endParaRPr lang="en-US" b="1" dirty="0"/>
                  </a:p>
                </p:txBody>
              </p:sp>
              <p:sp>
                <p:nvSpPr>
                  <p:cNvPr id="30" name="TextBox 29"/>
                  <p:cNvSpPr txBox="1"/>
                  <p:nvPr/>
                </p:nvSpPr>
                <p:spPr>
                  <a:xfrm>
                    <a:off x="12573000" y="12002869"/>
                    <a:ext cx="1676400" cy="646331"/>
                  </a:xfrm>
                  <a:prstGeom prst="rect">
                    <a:avLst/>
                  </a:prstGeom>
                  <a:solidFill>
                    <a:schemeClr val="accent2"/>
                  </a:solidFill>
                </p:spPr>
                <p:txBody>
                  <a:bodyPr wrap="square" rtlCol="0">
                    <a:spAutoFit/>
                  </a:bodyPr>
                  <a:lstStyle/>
                  <a:p>
                    <a:pPr algn="ctr"/>
                    <a:r>
                      <a:rPr lang="en-US" b="1" dirty="0" smtClean="0"/>
                      <a:t>Superior Vena Cava</a:t>
                    </a:r>
                    <a:endParaRPr lang="en-US" b="1" dirty="0"/>
                  </a:p>
                </p:txBody>
              </p:sp>
              <p:sp>
                <p:nvSpPr>
                  <p:cNvPr id="31" name="TextBox 30"/>
                  <p:cNvSpPr txBox="1"/>
                  <p:nvPr/>
                </p:nvSpPr>
                <p:spPr>
                  <a:xfrm>
                    <a:off x="12801600" y="12737068"/>
                    <a:ext cx="1219200" cy="369332"/>
                  </a:xfrm>
                  <a:prstGeom prst="rect">
                    <a:avLst/>
                  </a:prstGeom>
                  <a:solidFill>
                    <a:schemeClr val="accent2">
                      <a:lumMod val="40000"/>
                      <a:lumOff val="60000"/>
                    </a:schemeClr>
                  </a:solidFill>
                </p:spPr>
                <p:txBody>
                  <a:bodyPr wrap="square" rtlCol="0">
                    <a:spAutoFit/>
                  </a:bodyPr>
                  <a:lstStyle/>
                  <a:p>
                    <a:pPr algn="ctr"/>
                    <a:r>
                      <a:rPr lang="en-US" dirty="0" smtClean="0"/>
                      <a:t>Outlet</a:t>
                    </a:r>
                    <a:endParaRPr lang="en-US" dirty="0"/>
                  </a:p>
                </p:txBody>
              </p:sp>
              <p:sp>
                <p:nvSpPr>
                  <p:cNvPr id="32" name="TextBox 31"/>
                  <p:cNvSpPr txBox="1"/>
                  <p:nvPr/>
                </p:nvSpPr>
                <p:spPr>
                  <a:xfrm>
                    <a:off x="15141222" y="15554514"/>
                    <a:ext cx="1143000" cy="369332"/>
                  </a:xfrm>
                  <a:prstGeom prst="rect">
                    <a:avLst/>
                  </a:prstGeom>
                  <a:solidFill>
                    <a:schemeClr val="accent2">
                      <a:lumMod val="40000"/>
                      <a:lumOff val="60000"/>
                    </a:schemeClr>
                  </a:solidFill>
                </p:spPr>
                <p:txBody>
                  <a:bodyPr wrap="square" rtlCol="0">
                    <a:spAutoFit/>
                  </a:bodyPr>
                  <a:lstStyle/>
                  <a:p>
                    <a:pPr algn="ctr"/>
                    <a:r>
                      <a:rPr lang="en-US" dirty="0" smtClean="0"/>
                      <a:t>Inlets</a:t>
                    </a:r>
                    <a:endParaRPr lang="en-US" dirty="0"/>
                  </a:p>
                </p:txBody>
              </p:sp>
              <p:sp>
                <p:nvSpPr>
                  <p:cNvPr id="33" name="TextBox 32"/>
                  <p:cNvSpPr txBox="1"/>
                  <p:nvPr/>
                </p:nvSpPr>
                <p:spPr>
                  <a:xfrm>
                    <a:off x="17145000" y="14935200"/>
                    <a:ext cx="838200" cy="381000"/>
                  </a:xfrm>
                  <a:prstGeom prst="rect">
                    <a:avLst/>
                  </a:prstGeom>
                  <a:solidFill>
                    <a:schemeClr val="accent3"/>
                  </a:solidFill>
                </p:spPr>
                <p:txBody>
                  <a:bodyPr wrap="square" rtlCol="0">
                    <a:spAutoFit/>
                  </a:bodyPr>
                  <a:lstStyle/>
                  <a:p>
                    <a:pPr algn="ctr"/>
                    <a:r>
                      <a:rPr lang="en-US" b="1" dirty="0" smtClean="0"/>
                      <a:t>Drain</a:t>
                    </a:r>
                    <a:endParaRPr lang="en-US" b="1" dirty="0"/>
                  </a:p>
                </p:txBody>
              </p:sp>
              <p:sp>
                <p:nvSpPr>
                  <p:cNvPr id="35" name="TextBox 34"/>
                  <p:cNvSpPr txBox="1"/>
                  <p:nvPr/>
                </p:nvSpPr>
                <p:spPr>
                  <a:xfrm>
                    <a:off x="18592800" y="11774269"/>
                    <a:ext cx="1676400" cy="646331"/>
                  </a:xfrm>
                  <a:prstGeom prst="rect">
                    <a:avLst/>
                  </a:prstGeom>
                  <a:solidFill>
                    <a:schemeClr val="accent2"/>
                  </a:solidFill>
                </p:spPr>
                <p:txBody>
                  <a:bodyPr wrap="square" rtlCol="0">
                    <a:spAutoFit/>
                  </a:bodyPr>
                  <a:lstStyle/>
                  <a:p>
                    <a:pPr algn="ctr"/>
                    <a:r>
                      <a:rPr lang="en-US" b="1" dirty="0" smtClean="0"/>
                      <a:t>Inferior Vena Cava</a:t>
                    </a:r>
                    <a:endParaRPr lang="en-US" b="1" dirty="0"/>
                  </a:p>
                </p:txBody>
              </p:sp>
            </p:grpSp>
            <p:grpSp>
              <p:nvGrpSpPr>
                <p:cNvPr id="99" name="Group 98"/>
                <p:cNvGrpSpPr/>
                <p:nvPr/>
              </p:nvGrpSpPr>
              <p:grpSpPr>
                <a:xfrm>
                  <a:off x="14249400" y="10210800"/>
                  <a:ext cx="8382000" cy="6019800"/>
                  <a:chOff x="14249400" y="10210800"/>
                  <a:chExt cx="8382000" cy="6019800"/>
                </a:xfrm>
              </p:grpSpPr>
              <p:sp>
                <p:nvSpPr>
                  <p:cNvPr id="37" name="Rounded Rectangle 36"/>
                  <p:cNvSpPr/>
                  <p:nvPr/>
                </p:nvSpPr>
                <p:spPr>
                  <a:xfrm>
                    <a:off x="14249400" y="10210800"/>
                    <a:ext cx="8382000" cy="60198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20497800" y="12688669"/>
                    <a:ext cx="1905000" cy="646331"/>
                  </a:xfrm>
                  <a:prstGeom prst="rect">
                    <a:avLst/>
                  </a:prstGeom>
                  <a:solidFill>
                    <a:schemeClr val="accent2">
                      <a:lumMod val="40000"/>
                      <a:lumOff val="60000"/>
                    </a:schemeClr>
                  </a:solidFill>
                </p:spPr>
                <p:txBody>
                  <a:bodyPr wrap="square" rtlCol="0">
                    <a:spAutoFit/>
                  </a:bodyPr>
                  <a:lstStyle/>
                  <a:p>
                    <a:pPr algn="ctr"/>
                    <a:r>
                      <a:rPr lang="en-US" dirty="0" smtClean="0"/>
                      <a:t>Catheter entry point with sheath</a:t>
                    </a:r>
                    <a:endParaRPr lang="en-US" dirty="0"/>
                  </a:p>
                </p:txBody>
              </p:sp>
            </p:grpSp>
          </p:grpSp>
        </p:grpSp>
      </p:grpSp>
      <p:grpSp>
        <p:nvGrpSpPr>
          <p:cNvPr id="78" name="Group 77"/>
          <p:cNvGrpSpPr/>
          <p:nvPr/>
        </p:nvGrpSpPr>
        <p:grpSpPr>
          <a:xfrm>
            <a:off x="34442400" y="10363200"/>
            <a:ext cx="8229600" cy="5943600"/>
            <a:chOff x="27127200" y="10134600"/>
            <a:chExt cx="8229600" cy="5943600"/>
          </a:xfrm>
        </p:grpSpPr>
        <p:sp>
          <p:nvSpPr>
            <p:cNvPr id="58" name="TextBox 57"/>
            <p:cNvSpPr txBox="1"/>
            <p:nvPr/>
          </p:nvSpPr>
          <p:spPr>
            <a:xfrm>
              <a:off x="27965400" y="10134600"/>
              <a:ext cx="7239000" cy="769441"/>
            </a:xfrm>
            <a:prstGeom prst="rect">
              <a:avLst/>
            </a:prstGeom>
            <a:noFill/>
          </p:spPr>
          <p:txBody>
            <a:bodyPr wrap="square" rtlCol="0">
              <a:spAutoFit/>
            </a:bodyPr>
            <a:lstStyle/>
            <a:p>
              <a:pPr algn="ctr"/>
              <a:r>
                <a:rPr lang="en-US" sz="4400" b="1" dirty="0" smtClean="0"/>
                <a:t>Heart Chamber</a:t>
              </a:r>
              <a:endParaRPr lang="en-US" sz="4400" b="1" dirty="0"/>
            </a:p>
          </p:txBody>
        </p:sp>
        <p:grpSp>
          <p:nvGrpSpPr>
            <p:cNvPr id="102" name="Group 101"/>
            <p:cNvGrpSpPr/>
            <p:nvPr/>
          </p:nvGrpSpPr>
          <p:grpSpPr>
            <a:xfrm>
              <a:off x="27279600" y="10896600"/>
              <a:ext cx="7924800" cy="4837331"/>
              <a:chOff x="23012400" y="11353800"/>
              <a:chExt cx="7924800" cy="4837331"/>
            </a:xfrm>
          </p:grpSpPr>
          <p:pic>
            <p:nvPicPr>
              <p:cNvPr id="1028" name="Picture 4"/>
              <p:cNvPicPr>
                <a:picLocks noChangeAspect="1" noChangeArrowheads="1"/>
              </p:cNvPicPr>
              <p:nvPr/>
            </p:nvPicPr>
            <p:blipFill>
              <a:blip r:embed="rId5"/>
              <a:srcRect/>
              <a:stretch>
                <a:fillRect/>
              </a:stretch>
            </p:blipFill>
            <p:spPr bwMode="auto">
              <a:xfrm>
                <a:off x="25831800" y="11353800"/>
                <a:ext cx="2940195" cy="4486275"/>
              </a:xfrm>
              <a:prstGeom prst="rect">
                <a:avLst/>
              </a:prstGeom>
              <a:noFill/>
              <a:ln w="9525">
                <a:noFill/>
                <a:miter lim="800000"/>
                <a:headEnd/>
                <a:tailEnd/>
              </a:ln>
              <a:effectLst/>
            </p:spPr>
          </p:pic>
          <p:sp>
            <p:nvSpPr>
              <p:cNvPr id="59" name="TextBox 58"/>
              <p:cNvSpPr txBox="1"/>
              <p:nvPr/>
            </p:nvSpPr>
            <p:spPr>
              <a:xfrm>
                <a:off x="29108400" y="13194268"/>
                <a:ext cx="1828800" cy="369332"/>
              </a:xfrm>
              <a:prstGeom prst="rect">
                <a:avLst/>
              </a:prstGeom>
              <a:solidFill>
                <a:schemeClr val="accent2"/>
              </a:solidFill>
            </p:spPr>
            <p:txBody>
              <a:bodyPr wrap="square" rtlCol="0">
                <a:spAutoFit/>
              </a:bodyPr>
              <a:lstStyle/>
              <a:p>
                <a:pPr algn="ctr"/>
                <a:r>
                  <a:rPr lang="en-US" b="1" dirty="0" smtClean="0"/>
                  <a:t>Pulmonary Veins</a:t>
                </a:r>
                <a:endParaRPr lang="en-US" b="1" dirty="0"/>
              </a:p>
            </p:txBody>
          </p:sp>
          <p:sp>
            <p:nvSpPr>
              <p:cNvPr id="62" name="TextBox 61"/>
              <p:cNvSpPr txBox="1"/>
              <p:nvPr/>
            </p:nvSpPr>
            <p:spPr>
              <a:xfrm>
                <a:off x="29489400" y="13651468"/>
                <a:ext cx="1143000" cy="369332"/>
              </a:xfrm>
              <a:prstGeom prst="rect">
                <a:avLst/>
              </a:prstGeom>
              <a:solidFill>
                <a:schemeClr val="accent2">
                  <a:lumMod val="40000"/>
                  <a:lumOff val="60000"/>
                </a:schemeClr>
              </a:solidFill>
            </p:spPr>
            <p:txBody>
              <a:bodyPr wrap="square" rtlCol="0">
                <a:spAutoFit/>
              </a:bodyPr>
              <a:lstStyle/>
              <a:p>
                <a:pPr algn="ctr"/>
                <a:r>
                  <a:rPr lang="en-US" dirty="0" smtClean="0"/>
                  <a:t>Inlets</a:t>
                </a:r>
                <a:endParaRPr lang="en-US" dirty="0"/>
              </a:p>
            </p:txBody>
          </p:sp>
          <p:sp>
            <p:nvSpPr>
              <p:cNvPr id="64" name="TextBox 63"/>
              <p:cNvSpPr txBox="1"/>
              <p:nvPr/>
            </p:nvSpPr>
            <p:spPr>
              <a:xfrm>
                <a:off x="23926800" y="11811000"/>
                <a:ext cx="1676400" cy="646331"/>
              </a:xfrm>
              <a:prstGeom prst="rect">
                <a:avLst/>
              </a:prstGeom>
              <a:solidFill>
                <a:schemeClr val="accent2"/>
              </a:solidFill>
            </p:spPr>
            <p:txBody>
              <a:bodyPr wrap="square" rtlCol="0">
                <a:spAutoFit/>
              </a:bodyPr>
              <a:lstStyle/>
              <a:p>
                <a:pPr algn="ctr"/>
                <a:r>
                  <a:rPr lang="en-US" b="1" dirty="0" smtClean="0"/>
                  <a:t>Superior Vena Cava</a:t>
                </a:r>
                <a:endParaRPr lang="en-US" b="1" dirty="0"/>
              </a:p>
            </p:txBody>
          </p:sp>
          <p:sp>
            <p:nvSpPr>
              <p:cNvPr id="65" name="TextBox 64"/>
              <p:cNvSpPr txBox="1"/>
              <p:nvPr/>
            </p:nvSpPr>
            <p:spPr>
              <a:xfrm>
                <a:off x="24155400" y="12573000"/>
                <a:ext cx="1219200" cy="369332"/>
              </a:xfrm>
              <a:prstGeom prst="rect">
                <a:avLst/>
              </a:prstGeom>
              <a:solidFill>
                <a:schemeClr val="accent2">
                  <a:lumMod val="40000"/>
                  <a:lumOff val="60000"/>
                </a:schemeClr>
              </a:solidFill>
            </p:spPr>
            <p:txBody>
              <a:bodyPr wrap="square" rtlCol="0">
                <a:spAutoFit/>
              </a:bodyPr>
              <a:lstStyle/>
              <a:p>
                <a:pPr algn="ctr"/>
                <a:r>
                  <a:rPr lang="en-US" dirty="0" smtClean="0"/>
                  <a:t>Outlet</a:t>
                </a:r>
                <a:endParaRPr lang="en-US" dirty="0"/>
              </a:p>
            </p:txBody>
          </p:sp>
          <p:sp>
            <p:nvSpPr>
              <p:cNvPr id="67" name="TextBox 66"/>
              <p:cNvSpPr txBox="1"/>
              <p:nvPr/>
            </p:nvSpPr>
            <p:spPr>
              <a:xfrm>
                <a:off x="23774400" y="15050869"/>
                <a:ext cx="1676400" cy="646331"/>
              </a:xfrm>
              <a:prstGeom prst="rect">
                <a:avLst/>
              </a:prstGeom>
              <a:solidFill>
                <a:schemeClr val="accent2"/>
              </a:solidFill>
            </p:spPr>
            <p:txBody>
              <a:bodyPr wrap="square" rtlCol="0">
                <a:spAutoFit/>
              </a:bodyPr>
              <a:lstStyle/>
              <a:p>
                <a:pPr algn="ctr"/>
                <a:r>
                  <a:rPr lang="en-US" b="1" dirty="0" smtClean="0"/>
                  <a:t>Inferior Vena Cava</a:t>
                </a:r>
                <a:endParaRPr lang="en-US" b="1" dirty="0"/>
              </a:p>
            </p:txBody>
          </p:sp>
          <p:sp>
            <p:nvSpPr>
              <p:cNvPr id="69" name="TextBox 68"/>
              <p:cNvSpPr txBox="1"/>
              <p:nvPr/>
            </p:nvSpPr>
            <p:spPr>
              <a:xfrm>
                <a:off x="23164800" y="13575268"/>
                <a:ext cx="2209800" cy="369332"/>
              </a:xfrm>
              <a:prstGeom prst="rect">
                <a:avLst/>
              </a:prstGeom>
              <a:solidFill>
                <a:schemeClr val="accent3"/>
              </a:solidFill>
            </p:spPr>
            <p:txBody>
              <a:bodyPr wrap="square" rtlCol="0">
                <a:spAutoFit/>
              </a:bodyPr>
              <a:lstStyle/>
              <a:p>
                <a:pPr algn="ctr"/>
                <a:r>
                  <a:rPr lang="en-US" b="1" dirty="0" smtClean="0"/>
                  <a:t>Disposable Septum</a:t>
                </a:r>
                <a:endParaRPr lang="en-US" b="1" dirty="0"/>
              </a:p>
            </p:txBody>
          </p:sp>
          <p:sp>
            <p:nvSpPr>
              <p:cNvPr id="70" name="TextBox 69"/>
              <p:cNvSpPr txBox="1"/>
              <p:nvPr/>
            </p:nvSpPr>
            <p:spPr>
              <a:xfrm>
                <a:off x="23012400" y="14020800"/>
                <a:ext cx="2514600" cy="646331"/>
              </a:xfrm>
              <a:prstGeom prst="rect">
                <a:avLst/>
              </a:prstGeom>
              <a:solidFill>
                <a:schemeClr val="accent3">
                  <a:lumMod val="40000"/>
                  <a:lumOff val="60000"/>
                </a:schemeClr>
              </a:solidFill>
            </p:spPr>
            <p:txBody>
              <a:bodyPr wrap="square" rtlCol="0">
                <a:spAutoFit/>
              </a:bodyPr>
              <a:lstStyle/>
              <a:p>
                <a:pPr algn="ctr"/>
                <a:r>
                  <a:rPr lang="en-US" dirty="0" smtClean="0"/>
                  <a:t>Catheter puncture from right to left atrium</a:t>
                </a:r>
                <a:endParaRPr lang="en-US" dirty="0"/>
              </a:p>
            </p:txBody>
          </p:sp>
          <p:sp>
            <p:nvSpPr>
              <p:cNvPr id="71" name="TextBox 70"/>
              <p:cNvSpPr txBox="1"/>
              <p:nvPr/>
            </p:nvSpPr>
            <p:spPr>
              <a:xfrm>
                <a:off x="28651200" y="15087600"/>
                <a:ext cx="1143000" cy="369332"/>
              </a:xfrm>
              <a:prstGeom prst="rect">
                <a:avLst/>
              </a:prstGeom>
              <a:solidFill>
                <a:schemeClr val="accent5"/>
              </a:solidFill>
            </p:spPr>
            <p:txBody>
              <a:bodyPr wrap="square" rtlCol="0">
                <a:spAutoFit/>
              </a:bodyPr>
              <a:lstStyle/>
              <a:p>
                <a:pPr algn="ctr"/>
                <a:r>
                  <a:rPr lang="en-US" b="1" dirty="0" smtClean="0"/>
                  <a:t>O-rings</a:t>
                </a:r>
                <a:endParaRPr lang="en-US" b="1" dirty="0"/>
              </a:p>
            </p:txBody>
          </p:sp>
          <p:sp>
            <p:nvSpPr>
              <p:cNvPr id="72" name="TextBox 71"/>
              <p:cNvSpPr txBox="1"/>
              <p:nvPr/>
            </p:nvSpPr>
            <p:spPr>
              <a:xfrm>
                <a:off x="28575000" y="15544800"/>
                <a:ext cx="1371600" cy="646331"/>
              </a:xfrm>
              <a:prstGeom prst="rect">
                <a:avLst/>
              </a:prstGeom>
              <a:solidFill>
                <a:schemeClr val="accent5">
                  <a:lumMod val="40000"/>
                  <a:lumOff val="60000"/>
                </a:schemeClr>
              </a:solidFill>
            </p:spPr>
            <p:txBody>
              <a:bodyPr wrap="square" rtlCol="0">
                <a:spAutoFit/>
              </a:bodyPr>
              <a:lstStyle/>
              <a:p>
                <a:pPr algn="ctr"/>
                <a:r>
                  <a:rPr lang="en-US" dirty="0" smtClean="0"/>
                  <a:t>Seal heart chamber</a:t>
                </a:r>
                <a:endParaRPr lang="en-US" dirty="0"/>
              </a:p>
            </p:txBody>
          </p:sp>
          <p:sp>
            <p:nvSpPr>
              <p:cNvPr id="73" name="TextBox 72"/>
              <p:cNvSpPr txBox="1"/>
              <p:nvPr/>
            </p:nvSpPr>
            <p:spPr>
              <a:xfrm>
                <a:off x="28498800" y="11811000"/>
                <a:ext cx="1828800" cy="369332"/>
              </a:xfrm>
              <a:prstGeom prst="rect">
                <a:avLst/>
              </a:prstGeom>
              <a:solidFill>
                <a:schemeClr val="accent5"/>
              </a:solidFill>
            </p:spPr>
            <p:txBody>
              <a:bodyPr wrap="square" rtlCol="0">
                <a:spAutoFit/>
              </a:bodyPr>
              <a:lstStyle/>
              <a:p>
                <a:pPr algn="ctr"/>
                <a:r>
                  <a:rPr lang="en-US" b="1" dirty="0" smtClean="0"/>
                  <a:t>Screws &amp; Bolts</a:t>
                </a:r>
                <a:endParaRPr lang="en-US" b="1" dirty="0"/>
              </a:p>
            </p:txBody>
          </p:sp>
          <p:sp>
            <p:nvSpPr>
              <p:cNvPr id="74" name="TextBox 73"/>
              <p:cNvSpPr txBox="1"/>
              <p:nvPr/>
            </p:nvSpPr>
            <p:spPr>
              <a:xfrm>
                <a:off x="28651200" y="12231469"/>
                <a:ext cx="1371600" cy="646331"/>
              </a:xfrm>
              <a:prstGeom prst="rect">
                <a:avLst/>
              </a:prstGeom>
              <a:solidFill>
                <a:schemeClr val="accent5">
                  <a:lumMod val="40000"/>
                  <a:lumOff val="60000"/>
                </a:schemeClr>
              </a:solidFill>
            </p:spPr>
            <p:txBody>
              <a:bodyPr wrap="square" rtlCol="0">
                <a:spAutoFit/>
              </a:bodyPr>
              <a:lstStyle/>
              <a:p>
                <a:pPr algn="ctr"/>
                <a:r>
                  <a:rPr lang="en-US" dirty="0" smtClean="0"/>
                  <a:t>Seal heart chamber</a:t>
                </a:r>
                <a:endParaRPr lang="en-US" dirty="0"/>
              </a:p>
            </p:txBody>
          </p:sp>
          <p:cxnSp>
            <p:nvCxnSpPr>
              <p:cNvPr id="75" name="Straight Arrow Connector 74"/>
              <p:cNvCxnSpPr/>
              <p:nvPr/>
            </p:nvCxnSpPr>
            <p:spPr>
              <a:xfrm rot="5400000" flipH="1" flipV="1">
                <a:off x="25527000" y="14630400"/>
                <a:ext cx="838200" cy="6858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p:nvPr/>
            </p:nvCxnSpPr>
            <p:spPr>
              <a:xfrm>
                <a:off x="25679400" y="12192000"/>
                <a:ext cx="762000" cy="6858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p:nvPr/>
            </p:nvCxnSpPr>
            <p:spPr>
              <a:xfrm flipV="1">
                <a:off x="25527000" y="13182600"/>
                <a:ext cx="1524000" cy="6858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p:nvPr/>
            </p:nvCxnSpPr>
            <p:spPr>
              <a:xfrm rot="10800000">
                <a:off x="27965400" y="11963400"/>
                <a:ext cx="381000" cy="1524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8" name="Straight Arrow Connector 87"/>
              <p:cNvCxnSpPr/>
              <p:nvPr/>
            </p:nvCxnSpPr>
            <p:spPr>
              <a:xfrm rot="10800000" flipV="1">
                <a:off x="28117800" y="13487400"/>
                <a:ext cx="838200" cy="762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p:nvPr/>
            </p:nvCxnSpPr>
            <p:spPr>
              <a:xfrm rot="10800000">
                <a:off x="27508200" y="14935201"/>
                <a:ext cx="914400" cy="3048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rot="10800000" flipV="1">
                <a:off x="27508200" y="15240001"/>
                <a:ext cx="914400" cy="3048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1" name="TextBox 100"/>
              <p:cNvSpPr txBox="1"/>
              <p:nvPr/>
            </p:nvSpPr>
            <p:spPr>
              <a:xfrm>
                <a:off x="23545800" y="15785068"/>
                <a:ext cx="2209800" cy="369332"/>
              </a:xfrm>
              <a:prstGeom prst="rect">
                <a:avLst/>
              </a:prstGeom>
              <a:solidFill>
                <a:schemeClr val="accent2">
                  <a:lumMod val="40000"/>
                  <a:lumOff val="60000"/>
                </a:schemeClr>
              </a:solidFill>
            </p:spPr>
            <p:txBody>
              <a:bodyPr wrap="square" rtlCol="0">
                <a:spAutoFit/>
              </a:bodyPr>
              <a:lstStyle/>
              <a:p>
                <a:pPr algn="ctr"/>
                <a:r>
                  <a:rPr lang="en-US" dirty="0" smtClean="0"/>
                  <a:t>Catheter entry point</a:t>
                </a:r>
                <a:endParaRPr lang="en-US" dirty="0"/>
              </a:p>
            </p:txBody>
          </p:sp>
        </p:grpSp>
        <p:sp>
          <p:nvSpPr>
            <p:cNvPr id="76" name="Rounded Rectangle 75"/>
            <p:cNvSpPr/>
            <p:nvPr/>
          </p:nvSpPr>
          <p:spPr>
            <a:xfrm>
              <a:off x="27127200" y="10134600"/>
              <a:ext cx="8229600" cy="59436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3" name="Group 82"/>
          <p:cNvGrpSpPr/>
          <p:nvPr/>
        </p:nvGrpSpPr>
        <p:grpSpPr>
          <a:xfrm>
            <a:off x="15849600" y="16992600"/>
            <a:ext cx="8382000" cy="5943600"/>
            <a:chOff x="14401800" y="16764000"/>
            <a:chExt cx="8382000" cy="5943600"/>
          </a:xfrm>
        </p:grpSpPr>
        <p:pic>
          <p:nvPicPr>
            <p:cNvPr id="1030" name="Picture 6" descr="http://www.mcmaster.com/param/images/tubing/Ty_Smth_Hi_Braid_5624k13.jpg"/>
            <p:cNvPicPr>
              <a:picLocks noChangeAspect="1" noChangeArrowheads="1"/>
            </p:cNvPicPr>
            <p:nvPr/>
          </p:nvPicPr>
          <p:blipFill>
            <a:blip r:embed="rId6"/>
            <a:srcRect l="48164" t="23613"/>
            <a:stretch>
              <a:fillRect/>
            </a:stretch>
          </p:blipFill>
          <p:spPr bwMode="auto">
            <a:xfrm>
              <a:off x="15020194" y="18532956"/>
              <a:ext cx="2582006" cy="166004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5" name="TextBox 104"/>
            <p:cNvSpPr txBox="1"/>
            <p:nvPr/>
          </p:nvSpPr>
          <p:spPr>
            <a:xfrm>
              <a:off x="14554200" y="16832759"/>
              <a:ext cx="8001000" cy="769441"/>
            </a:xfrm>
            <a:prstGeom prst="rect">
              <a:avLst/>
            </a:prstGeom>
            <a:noFill/>
          </p:spPr>
          <p:txBody>
            <a:bodyPr wrap="square" rtlCol="0">
              <a:spAutoFit/>
            </a:bodyPr>
            <a:lstStyle/>
            <a:p>
              <a:pPr algn="ctr"/>
              <a:r>
                <a:rPr lang="en-US" sz="4400" b="1" dirty="0" smtClean="0"/>
                <a:t>Vasculature</a:t>
              </a:r>
              <a:endParaRPr lang="en-US" sz="4400" b="1" dirty="0"/>
            </a:p>
          </p:txBody>
        </p:sp>
        <p:sp>
          <p:nvSpPr>
            <p:cNvPr id="107" name="TextBox 106"/>
            <p:cNvSpPr txBox="1"/>
            <p:nvPr/>
          </p:nvSpPr>
          <p:spPr>
            <a:xfrm>
              <a:off x="18211800" y="17899082"/>
              <a:ext cx="4572000" cy="3970318"/>
            </a:xfrm>
            <a:prstGeom prst="rect">
              <a:avLst/>
            </a:prstGeom>
            <a:noFill/>
          </p:spPr>
          <p:txBody>
            <a:bodyPr wrap="square" rtlCol="0">
              <a:spAutoFit/>
            </a:bodyPr>
            <a:lstStyle/>
            <a:p>
              <a:r>
                <a:rPr lang="en-US" sz="2800" dirty="0" smtClean="0"/>
                <a:t>Pulmonary Veins</a:t>
              </a:r>
            </a:p>
            <a:p>
              <a:pPr lvl="1">
                <a:buFont typeface="Courier New" pitchFamily="49" charset="0"/>
                <a:buChar char="o"/>
              </a:pPr>
              <a:r>
                <a:rPr lang="en-US" sz="2800" dirty="0" smtClean="0"/>
                <a:t> ½’’ ID tubing</a:t>
              </a:r>
            </a:p>
            <a:p>
              <a:pPr lvl="1">
                <a:buFont typeface="Courier New" pitchFamily="49" charset="0"/>
                <a:buChar char="o"/>
              </a:pPr>
              <a:r>
                <a:rPr lang="en-US" sz="2800" dirty="0" smtClean="0"/>
                <a:t> Braid reinforced </a:t>
              </a:r>
              <a:r>
                <a:rPr lang="en-US" sz="2800" dirty="0" err="1" smtClean="0"/>
                <a:t>tygon</a:t>
              </a:r>
              <a:r>
                <a:rPr lang="en-US" sz="2800" dirty="0" smtClean="0"/>
                <a:t> </a:t>
              </a:r>
            </a:p>
            <a:p>
              <a:r>
                <a:rPr lang="en-US" sz="2800" dirty="0" smtClean="0"/>
                <a:t>Superior Vena Cava</a:t>
              </a:r>
            </a:p>
            <a:p>
              <a:pPr lvl="1">
                <a:buFont typeface="Courier New" pitchFamily="49" charset="0"/>
                <a:buChar char="o"/>
              </a:pPr>
              <a:r>
                <a:rPr lang="en-US" sz="2800" dirty="0"/>
                <a:t> </a:t>
              </a:r>
              <a:r>
                <a:rPr lang="en-US" sz="2800" dirty="0" smtClean="0"/>
                <a:t>1’’ ID tubing</a:t>
              </a:r>
            </a:p>
            <a:p>
              <a:pPr lvl="1">
                <a:buFont typeface="Courier New" pitchFamily="49" charset="0"/>
                <a:buChar char="o"/>
              </a:pPr>
              <a:r>
                <a:rPr lang="en-US" sz="2800" dirty="0"/>
                <a:t> </a:t>
              </a:r>
              <a:r>
                <a:rPr lang="en-US" sz="2800" dirty="0" err="1" smtClean="0"/>
                <a:t>Tygon</a:t>
              </a:r>
              <a:endParaRPr lang="en-US" sz="2800" dirty="0" smtClean="0"/>
            </a:p>
            <a:p>
              <a:r>
                <a:rPr lang="en-US" sz="2800" dirty="0" smtClean="0"/>
                <a:t>Inferior Vena Cava</a:t>
              </a:r>
            </a:p>
            <a:p>
              <a:pPr lvl="1">
                <a:buFont typeface="Courier New" pitchFamily="49" charset="0"/>
                <a:buChar char="o"/>
              </a:pPr>
              <a:r>
                <a:rPr lang="en-US" sz="2800" dirty="0" smtClean="0"/>
                <a:t> 1’’ ID tubing</a:t>
              </a:r>
            </a:p>
            <a:p>
              <a:pPr lvl="1">
                <a:buFont typeface="Courier New" pitchFamily="49" charset="0"/>
                <a:buChar char="o"/>
              </a:pPr>
              <a:r>
                <a:rPr lang="en-US" sz="2800" dirty="0"/>
                <a:t> </a:t>
              </a:r>
              <a:r>
                <a:rPr lang="en-US" sz="2800" dirty="0" smtClean="0"/>
                <a:t>Braid reinforced </a:t>
              </a:r>
              <a:r>
                <a:rPr lang="en-US" sz="2800" dirty="0" err="1" smtClean="0"/>
                <a:t>tygon</a:t>
              </a:r>
              <a:endParaRPr lang="en-US" sz="2800" dirty="0" smtClean="0"/>
            </a:p>
          </p:txBody>
        </p:sp>
        <p:sp>
          <p:nvSpPr>
            <p:cNvPr id="80" name="TextBox 79"/>
            <p:cNvSpPr txBox="1"/>
            <p:nvPr/>
          </p:nvSpPr>
          <p:spPr>
            <a:xfrm>
              <a:off x="14859000" y="20269200"/>
              <a:ext cx="2895600" cy="1323439"/>
            </a:xfrm>
            <a:prstGeom prst="rect">
              <a:avLst/>
            </a:prstGeom>
            <a:noFill/>
          </p:spPr>
          <p:txBody>
            <a:bodyPr wrap="square" rtlCol="0">
              <a:spAutoFit/>
            </a:bodyPr>
            <a:lstStyle/>
            <a:p>
              <a:pPr algn="ctr"/>
              <a:r>
                <a:rPr lang="en-US" sz="2000" b="1" dirty="0" smtClean="0"/>
                <a:t>Figure 5</a:t>
              </a:r>
              <a:r>
                <a:rPr lang="en-US" sz="2000" dirty="0" smtClean="0"/>
                <a:t>.  Braid reinforced </a:t>
              </a:r>
              <a:r>
                <a:rPr lang="en-US" sz="2000" dirty="0" err="1" smtClean="0"/>
                <a:t>tygon</a:t>
              </a:r>
              <a:r>
                <a:rPr lang="en-US" sz="2000" dirty="0" smtClean="0"/>
                <a:t> tubing used for the pulmonary veins and inferior vena cava.</a:t>
              </a:r>
              <a:endParaRPr lang="en-US" dirty="0"/>
            </a:p>
          </p:txBody>
        </p:sp>
        <p:sp>
          <p:nvSpPr>
            <p:cNvPr id="81" name="Rounded Rectangle 80"/>
            <p:cNvSpPr/>
            <p:nvPr/>
          </p:nvSpPr>
          <p:spPr>
            <a:xfrm>
              <a:off x="14401800" y="16764000"/>
              <a:ext cx="8229600" cy="59436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4" name="TextBox 83"/>
          <p:cNvSpPr txBox="1"/>
          <p:nvPr/>
        </p:nvSpPr>
        <p:spPr>
          <a:xfrm>
            <a:off x="866274" y="8229600"/>
            <a:ext cx="13716000" cy="914400"/>
          </a:xfrm>
          <a:prstGeom prst="rect">
            <a:avLst/>
          </a:prstGeom>
          <a:solidFill>
            <a:schemeClr val="tx1"/>
          </a:solidFill>
          <a:ln>
            <a:noFill/>
          </a:ln>
        </p:spPr>
        <p:txBody>
          <a:bodyPr wrap="square" rtlCol="0">
            <a:spAutoFit/>
          </a:bodyPr>
          <a:lstStyle/>
          <a:p>
            <a:pPr algn="ctr"/>
            <a:r>
              <a:rPr lang="en-US" sz="5400" b="1" dirty="0" smtClean="0">
                <a:solidFill>
                  <a:schemeClr val="bg1"/>
                </a:solidFill>
              </a:rPr>
              <a:t>Problem Statement</a:t>
            </a:r>
            <a:endParaRPr lang="en-US" sz="5400" b="1" dirty="0">
              <a:solidFill>
                <a:schemeClr val="bg1"/>
              </a:solidFill>
            </a:endParaRPr>
          </a:p>
        </p:txBody>
      </p:sp>
      <p:sp>
        <p:nvSpPr>
          <p:cNvPr id="85" name="TextBox 84"/>
          <p:cNvSpPr txBox="1"/>
          <p:nvPr/>
        </p:nvSpPr>
        <p:spPr>
          <a:xfrm>
            <a:off x="838200" y="24231600"/>
            <a:ext cx="13716000" cy="914400"/>
          </a:xfrm>
          <a:prstGeom prst="rect">
            <a:avLst/>
          </a:prstGeom>
          <a:solidFill>
            <a:schemeClr val="tx1"/>
          </a:solidFill>
          <a:ln>
            <a:noFill/>
          </a:ln>
        </p:spPr>
        <p:txBody>
          <a:bodyPr wrap="square" rtlCol="0">
            <a:spAutoFit/>
          </a:bodyPr>
          <a:lstStyle/>
          <a:p>
            <a:pPr algn="ctr"/>
            <a:r>
              <a:rPr lang="en-US" sz="5400" b="1" dirty="0" smtClean="0">
                <a:solidFill>
                  <a:schemeClr val="bg1"/>
                </a:solidFill>
              </a:rPr>
              <a:t>Design Constraints </a:t>
            </a:r>
            <a:endParaRPr lang="en-US" sz="5400" b="1" dirty="0">
              <a:solidFill>
                <a:schemeClr val="bg1"/>
              </a:solidFill>
            </a:endParaRPr>
          </a:p>
        </p:txBody>
      </p:sp>
      <p:sp>
        <p:nvSpPr>
          <p:cNvPr id="86" name="TextBox 85"/>
          <p:cNvSpPr txBox="1"/>
          <p:nvPr/>
        </p:nvSpPr>
        <p:spPr>
          <a:xfrm>
            <a:off x="838200" y="13030200"/>
            <a:ext cx="13716000" cy="914400"/>
          </a:xfrm>
          <a:prstGeom prst="rect">
            <a:avLst/>
          </a:prstGeom>
          <a:solidFill>
            <a:schemeClr val="tx1"/>
          </a:solidFill>
          <a:ln>
            <a:noFill/>
          </a:ln>
        </p:spPr>
        <p:txBody>
          <a:bodyPr wrap="square" rtlCol="0">
            <a:spAutoFit/>
          </a:bodyPr>
          <a:lstStyle/>
          <a:p>
            <a:pPr algn="ctr"/>
            <a:r>
              <a:rPr lang="en-US" sz="5400" b="1" dirty="0" smtClean="0">
                <a:solidFill>
                  <a:schemeClr val="bg1"/>
                </a:solidFill>
              </a:rPr>
              <a:t>Background Information</a:t>
            </a:r>
            <a:endParaRPr lang="en-US" sz="5400" b="1" dirty="0">
              <a:solidFill>
                <a:schemeClr val="bg1"/>
              </a:solidFill>
            </a:endParaRPr>
          </a:p>
        </p:txBody>
      </p:sp>
      <p:sp>
        <p:nvSpPr>
          <p:cNvPr id="87" name="TextBox 86"/>
          <p:cNvSpPr txBox="1"/>
          <p:nvPr/>
        </p:nvSpPr>
        <p:spPr>
          <a:xfrm>
            <a:off x="15544800" y="24231600"/>
            <a:ext cx="13258800" cy="914400"/>
          </a:xfrm>
          <a:prstGeom prst="rect">
            <a:avLst/>
          </a:prstGeom>
          <a:solidFill>
            <a:schemeClr val="tx1"/>
          </a:solidFill>
          <a:ln>
            <a:noFill/>
          </a:ln>
        </p:spPr>
        <p:txBody>
          <a:bodyPr wrap="square" rtlCol="0">
            <a:spAutoFit/>
          </a:bodyPr>
          <a:lstStyle/>
          <a:p>
            <a:pPr algn="ctr"/>
            <a:r>
              <a:rPr lang="en-US" sz="5400" b="1" dirty="0" smtClean="0">
                <a:solidFill>
                  <a:schemeClr val="bg1"/>
                </a:solidFill>
              </a:rPr>
              <a:t>Testing</a:t>
            </a:r>
            <a:endParaRPr lang="en-US" sz="5400" b="1" dirty="0">
              <a:solidFill>
                <a:schemeClr val="bg1"/>
              </a:solidFill>
            </a:endParaRPr>
          </a:p>
        </p:txBody>
      </p:sp>
      <p:sp>
        <p:nvSpPr>
          <p:cNvPr id="89" name="TextBox 88"/>
          <p:cNvSpPr txBox="1"/>
          <p:nvPr/>
        </p:nvSpPr>
        <p:spPr>
          <a:xfrm>
            <a:off x="29718000" y="24231600"/>
            <a:ext cx="13258800" cy="914400"/>
          </a:xfrm>
          <a:prstGeom prst="rect">
            <a:avLst/>
          </a:prstGeom>
          <a:solidFill>
            <a:schemeClr val="tx1"/>
          </a:solidFill>
          <a:ln>
            <a:noFill/>
          </a:ln>
        </p:spPr>
        <p:txBody>
          <a:bodyPr wrap="square" rtlCol="0">
            <a:spAutoFit/>
          </a:bodyPr>
          <a:lstStyle/>
          <a:p>
            <a:pPr algn="ctr"/>
            <a:r>
              <a:rPr lang="en-US" sz="5400" b="1" dirty="0" smtClean="0">
                <a:solidFill>
                  <a:schemeClr val="bg1"/>
                </a:solidFill>
              </a:rPr>
              <a:t>Future Work</a:t>
            </a:r>
            <a:endParaRPr lang="en-US" sz="5400" b="1" dirty="0">
              <a:solidFill>
                <a:schemeClr val="bg1"/>
              </a:solidFill>
            </a:endParaRPr>
          </a:p>
        </p:txBody>
      </p:sp>
      <p:sp>
        <p:nvSpPr>
          <p:cNvPr id="92" name="TextBox 91"/>
          <p:cNvSpPr txBox="1"/>
          <p:nvPr/>
        </p:nvSpPr>
        <p:spPr>
          <a:xfrm>
            <a:off x="762000" y="9241572"/>
            <a:ext cx="13792200" cy="4093428"/>
          </a:xfrm>
          <a:prstGeom prst="rect">
            <a:avLst/>
          </a:prstGeom>
          <a:noFill/>
        </p:spPr>
        <p:txBody>
          <a:bodyPr wrap="square" rtlCol="0">
            <a:spAutoFit/>
          </a:bodyPr>
          <a:lstStyle/>
          <a:p>
            <a:pPr algn="just"/>
            <a:r>
              <a:rPr lang="en-US" sz="3200" dirty="0" smtClean="0"/>
              <a:t>This project consists of designing a heart phantom to be used for the initial testing of a solenoid-tipped catheter, which will ultimately be used to treat </a:t>
            </a:r>
            <a:r>
              <a:rPr lang="en-US" sz="3200" dirty="0" err="1" smtClean="0"/>
              <a:t>atrial</a:t>
            </a:r>
            <a:r>
              <a:rPr lang="en-US" sz="3200" dirty="0" smtClean="0"/>
              <a:t> fibrillation under MRI guidance. The phantom will be used to test the maneuverability of the catheter as well as the high resolution imaging capabilities in the vicinity of the solenoid tip.  Vasculature must be transparent and mimic the superior and inferior vena cava and pulmonary veins.  The heart chamber must consist of the right and left </a:t>
            </a:r>
            <a:r>
              <a:rPr lang="en-US" sz="3200" dirty="0" err="1" smtClean="0"/>
              <a:t>atrial</a:t>
            </a:r>
            <a:r>
              <a:rPr lang="en-US" sz="3200" dirty="0" smtClean="0"/>
              <a:t> chambers with a disposable septum between.</a:t>
            </a:r>
            <a:r>
              <a:rPr lang="en-US" dirty="0" smtClean="0"/>
              <a:t/>
            </a:r>
            <a:br>
              <a:rPr lang="en-US" dirty="0" smtClean="0"/>
            </a:br>
            <a:endParaRPr lang="en-US" dirty="0" smtClean="0"/>
          </a:p>
          <a:p>
            <a:endParaRPr lang="en-US" dirty="0"/>
          </a:p>
        </p:txBody>
      </p:sp>
      <p:sp>
        <p:nvSpPr>
          <p:cNvPr id="93" name="TextBox 92"/>
          <p:cNvSpPr txBox="1"/>
          <p:nvPr/>
        </p:nvSpPr>
        <p:spPr>
          <a:xfrm>
            <a:off x="5181600" y="14130576"/>
            <a:ext cx="9296400" cy="10710624"/>
          </a:xfrm>
          <a:prstGeom prst="rect">
            <a:avLst/>
          </a:prstGeom>
          <a:noFill/>
        </p:spPr>
        <p:txBody>
          <a:bodyPr wrap="square" rtlCol="0">
            <a:spAutoFit/>
          </a:bodyPr>
          <a:lstStyle/>
          <a:p>
            <a:r>
              <a:rPr lang="en-US" sz="3200" b="1" dirty="0" err="1" smtClean="0"/>
              <a:t>Atrial</a:t>
            </a:r>
            <a:r>
              <a:rPr lang="en-US" sz="3200" b="1" dirty="0" smtClean="0"/>
              <a:t> Fibrillation</a:t>
            </a:r>
          </a:p>
          <a:p>
            <a:pPr lvl="1">
              <a:buFont typeface="Courier New" pitchFamily="49" charset="0"/>
              <a:buChar char="o"/>
            </a:pPr>
            <a:r>
              <a:rPr lang="en-US" sz="3200" dirty="0" smtClean="0"/>
              <a:t> Characterized by irregular </a:t>
            </a:r>
            <a:r>
              <a:rPr lang="en-US" sz="3200" dirty="0" err="1" smtClean="0"/>
              <a:t>atrial</a:t>
            </a:r>
            <a:r>
              <a:rPr lang="en-US" sz="3200" dirty="0" smtClean="0"/>
              <a:t> beating, poor blood flow,  increased blood clot risk and disordered electrical signals</a:t>
            </a:r>
          </a:p>
          <a:p>
            <a:pPr lvl="1">
              <a:buFont typeface="Courier New" pitchFamily="49" charset="0"/>
              <a:buChar char="o"/>
            </a:pPr>
            <a:r>
              <a:rPr lang="en-US" sz="3200" dirty="0" smtClean="0"/>
              <a:t> Complications include stroke (blood clots) and heart failure</a:t>
            </a:r>
            <a:endParaRPr lang="en-US" sz="3200" b="1" dirty="0" smtClean="0"/>
          </a:p>
          <a:p>
            <a:r>
              <a:rPr lang="en-US" sz="3200" b="1" dirty="0" smtClean="0"/>
              <a:t>Pulmonary Vein Isolation</a:t>
            </a:r>
          </a:p>
          <a:p>
            <a:pPr lvl="1">
              <a:buFont typeface="Courier New" pitchFamily="49" charset="0"/>
              <a:buChar char="o"/>
            </a:pPr>
            <a:r>
              <a:rPr lang="en-US" sz="3200" dirty="0" smtClean="0"/>
              <a:t> Catheter Pathway</a:t>
            </a:r>
          </a:p>
          <a:p>
            <a:pPr lvl="2">
              <a:buFont typeface="Wingdings" pitchFamily="2" charset="2"/>
              <a:buChar char="§"/>
            </a:pPr>
            <a:r>
              <a:rPr lang="en-US" sz="3200" dirty="0" smtClean="0"/>
              <a:t> Enters femoral vein and travels through inferior vena cava to right atrium</a:t>
            </a:r>
          </a:p>
          <a:p>
            <a:pPr lvl="2">
              <a:buFont typeface="Wingdings" pitchFamily="2" charset="2"/>
              <a:buChar char="§"/>
            </a:pPr>
            <a:r>
              <a:rPr lang="en-US" sz="3200" dirty="0" smtClean="0"/>
              <a:t> Puncture through from right atrium to left atrium</a:t>
            </a:r>
          </a:p>
          <a:p>
            <a:pPr lvl="1">
              <a:buFont typeface="Courier New" pitchFamily="49" charset="0"/>
              <a:buChar char="o"/>
            </a:pPr>
            <a:r>
              <a:rPr lang="en-US" sz="3200" dirty="0" smtClean="0"/>
              <a:t> Tissue Ablation</a:t>
            </a:r>
          </a:p>
          <a:p>
            <a:pPr lvl="2">
              <a:buFont typeface="Wingdings" pitchFamily="2" charset="2"/>
              <a:buChar char="§"/>
            </a:pPr>
            <a:r>
              <a:rPr lang="en-US" sz="3200" dirty="0" smtClean="0"/>
              <a:t> Irregular impulses originate from pulmonary veins</a:t>
            </a:r>
          </a:p>
          <a:p>
            <a:pPr lvl="2">
              <a:buFont typeface="Wingdings" pitchFamily="2" charset="2"/>
              <a:buChar char="§"/>
            </a:pPr>
            <a:r>
              <a:rPr lang="en-US" sz="3200" dirty="0" smtClean="0"/>
              <a:t> Scaring of heart tissue to isolate irregular signals</a:t>
            </a:r>
          </a:p>
          <a:p>
            <a:r>
              <a:rPr lang="en-US" sz="3200" b="1" dirty="0" smtClean="0"/>
              <a:t>Client’s Research</a:t>
            </a:r>
          </a:p>
          <a:p>
            <a:pPr lvl="1">
              <a:buFont typeface="Courier New" pitchFamily="49" charset="0"/>
              <a:buChar char="o"/>
            </a:pPr>
            <a:r>
              <a:rPr lang="en-US" sz="3200" dirty="0" smtClean="0"/>
              <a:t> Treatment of </a:t>
            </a:r>
            <a:r>
              <a:rPr lang="en-US" sz="3200" dirty="0" err="1" smtClean="0"/>
              <a:t>atrial</a:t>
            </a:r>
            <a:r>
              <a:rPr lang="en-US" sz="3200" dirty="0" smtClean="0"/>
              <a:t> fibrillation under MRI guidance using solenoid tipped catheter</a:t>
            </a:r>
          </a:p>
          <a:p>
            <a:endParaRPr lang="en-US" sz="3200" dirty="0" smtClean="0"/>
          </a:p>
          <a:p>
            <a:endParaRPr lang="en-US" dirty="0"/>
          </a:p>
        </p:txBody>
      </p:sp>
      <p:pic>
        <p:nvPicPr>
          <p:cNvPr id="96" name="Picture 4" descr="http://www.cpmc.org/images/heart/AFib/leftAtriumPulVein.jpg"/>
          <p:cNvPicPr>
            <a:picLocks noChangeAspect="1" noChangeArrowheads="1"/>
          </p:cNvPicPr>
          <p:nvPr/>
        </p:nvPicPr>
        <p:blipFill>
          <a:blip r:embed="rId7"/>
          <a:srcRect/>
          <a:stretch>
            <a:fillRect/>
          </a:stretch>
        </p:blipFill>
        <p:spPr bwMode="auto">
          <a:xfrm>
            <a:off x="1066800" y="18625593"/>
            <a:ext cx="3810000" cy="4844007"/>
          </a:xfrm>
          <a:prstGeom prst="rect">
            <a:avLst/>
          </a:prstGeom>
          <a:noFill/>
        </p:spPr>
      </p:pic>
      <p:pic>
        <p:nvPicPr>
          <p:cNvPr id="98" name="Picture 7" descr="http://www.cpmc.org/images/heart/AFib/leftAtrium.jpg"/>
          <p:cNvPicPr>
            <a:picLocks noChangeAspect="1" noChangeArrowheads="1"/>
          </p:cNvPicPr>
          <p:nvPr/>
        </p:nvPicPr>
        <p:blipFill>
          <a:blip r:embed="rId8"/>
          <a:srcRect/>
          <a:stretch>
            <a:fillRect/>
          </a:stretch>
        </p:blipFill>
        <p:spPr bwMode="auto">
          <a:xfrm>
            <a:off x="838200" y="13989855"/>
            <a:ext cx="3962400" cy="3926462"/>
          </a:xfrm>
          <a:prstGeom prst="rect">
            <a:avLst/>
          </a:prstGeom>
          <a:noFill/>
        </p:spPr>
      </p:pic>
      <p:sp>
        <p:nvSpPr>
          <p:cNvPr id="100" name="TextBox 99"/>
          <p:cNvSpPr txBox="1"/>
          <p:nvPr/>
        </p:nvSpPr>
        <p:spPr>
          <a:xfrm>
            <a:off x="3581400" y="762000"/>
            <a:ext cx="36652200" cy="2246769"/>
          </a:xfrm>
          <a:prstGeom prst="rect">
            <a:avLst/>
          </a:prstGeom>
          <a:noFill/>
        </p:spPr>
        <p:txBody>
          <a:bodyPr wrap="square" rtlCol="0">
            <a:spAutoFit/>
          </a:bodyPr>
          <a:lstStyle/>
          <a:p>
            <a:pPr algn="ctr"/>
            <a:r>
              <a:rPr lang="en-US" sz="14000" b="1" dirty="0" smtClean="0">
                <a:effectLst>
                  <a:outerShdw blurRad="38100" dist="38100" dir="2700000" algn="tl">
                    <a:srgbClr val="000000">
                      <a:alpha val="43137"/>
                    </a:srgbClr>
                  </a:outerShdw>
                </a:effectLst>
              </a:rPr>
              <a:t>Heart Phantom for MRI Guided Interventions </a:t>
            </a:r>
            <a:endParaRPr lang="en-US" sz="14000" b="1" dirty="0">
              <a:effectLst>
                <a:outerShdw blurRad="38100" dist="38100" dir="2700000" algn="tl">
                  <a:srgbClr val="000000">
                    <a:alpha val="43137"/>
                  </a:srgbClr>
                </a:outerShdw>
              </a:effectLst>
            </a:endParaRPr>
          </a:p>
        </p:txBody>
      </p:sp>
      <p:sp>
        <p:nvSpPr>
          <p:cNvPr id="103" name="TextBox 102"/>
          <p:cNvSpPr txBox="1"/>
          <p:nvPr/>
        </p:nvSpPr>
        <p:spPr>
          <a:xfrm>
            <a:off x="6781800" y="25222200"/>
            <a:ext cx="7772400" cy="7263527"/>
          </a:xfrm>
          <a:prstGeom prst="rect">
            <a:avLst/>
          </a:prstGeom>
          <a:noFill/>
        </p:spPr>
        <p:txBody>
          <a:bodyPr wrap="square" rtlCol="0">
            <a:spAutoFit/>
          </a:bodyPr>
          <a:lstStyle/>
          <a:p>
            <a:r>
              <a:rPr lang="en-US" sz="3200" b="1" dirty="0" smtClean="0"/>
              <a:t>Size</a:t>
            </a:r>
          </a:p>
          <a:p>
            <a:pPr lvl="1">
              <a:buFont typeface="Courier New" pitchFamily="49" charset="0"/>
              <a:buChar char="o"/>
            </a:pPr>
            <a:r>
              <a:rPr lang="en-US" sz="3200" dirty="0" smtClean="0"/>
              <a:t> Diameter 13’’</a:t>
            </a:r>
          </a:p>
          <a:p>
            <a:pPr lvl="1">
              <a:buFont typeface="Courier New" pitchFamily="49" charset="0"/>
              <a:buChar char="o"/>
            </a:pPr>
            <a:r>
              <a:rPr lang="en-US" sz="3200" dirty="0" smtClean="0"/>
              <a:t> Length 13’’</a:t>
            </a:r>
          </a:p>
          <a:p>
            <a:r>
              <a:rPr lang="en-US" sz="3200" b="1" dirty="0" smtClean="0"/>
              <a:t>Vasculature</a:t>
            </a:r>
          </a:p>
          <a:p>
            <a:pPr lvl="1">
              <a:buFont typeface="Courier New" pitchFamily="49" charset="0"/>
              <a:buChar char="o"/>
            </a:pPr>
            <a:r>
              <a:rPr lang="en-US" sz="3200" dirty="0" smtClean="0"/>
              <a:t> Pulmonary Veins:  inlets</a:t>
            </a:r>
          </a:p>
          <a:p>
            <a:pPr lvl="2">
              <a:buFont typeface="Wingdings" pitchFamily="2" charset="2"/>
              <a:buChar char="§"/>
            </a:pPr>
            <a:r>
              <a:rPr lang="en-US" sz="3200" dirty="0" smtClean="0"/>
              <a:t> 10 – 20 mm (diameter)</a:t>
            </a:r>
          </a:p>
          <a:p>
            <a:pPr lvl="1">
              <a:buFont typeface="Courier New" pitchFamily="49" charset="0"/>
              <a:buChar char="o"/>
            </a:pPr>
            <a:r>
              <a:rPr lang="en-US" sz="3200" dirty="0" smtClean="0"/>
              <a:t> Superior Vena Cava:  outlet</a:t>
            </a:r>
          </a:p>
          <a:p>
            <a:pPr lvl="2">
              <a:buFont typeface="Wingdings" pitchFamily="2" charset="2"/>
              <a:buChar char="§"/>
            </a:pPr>
            <a:r>
              <a:rPr lang="en-US" sz="3200" dirty="0" smtClean="0"/>
              <a:t> 20 – 30 mm (diameter)</a:t>
            </a:r>
          </a:p>
          <a:p>
            <a:pPr lvl="1">
              <a:buFont typeface="Courier New" pitchFamily="49" charset="0"/>
              <a:buChar char="o"/>
            </a:pPr>
            <a:r>
              <a:rPr lang="en-US" sz="3200" dirty="0" smtClean="0"/>
              <a:t> Inferior Vena Cava:  catheter entry point</a:t>
            </a:r>
          </a:p>
          <a:p>
            <a:pPr lvl="2">
              <a:buFont typeface="Wingdings" pitchFamily="2" charset="2"/>
              <a:buChar char="§"/>
            </a:pPr>
            <a:r>
              <a:rPr lang="en-US" sz="3200" dirty="0" smtClean="0"/>
              <a:t> 20 – 30 mm (diameter)</a:t>
            </a:r>
          </a:p>
          <a:p>
            <a:r>
              <a:rPr lang="en-US" sz="3200" b="1" dirty="0" smtClean="0"/>
              <a:t>Heart chamber division</a:t>
            </a:r>
          </a:p>
          <a:p>
            <a:pPr lvl="1">
              <a:buFont typeface="Courier New" pitchFamily="49" charset="0"/>
              <a:buChar char="o"/>
            </a:pPr>
            <a:r>
              <a:rPr lang="en-US" sz="3200" dirty="0" smtClean="0"/>
              <a:t> Thin disposable membrane</a:t>
            </a:r>
          </a:p>
          <a:p>
            <a:r>
              <a:rPr lang="en-US" sz="3200" b="1" dirty="0" smtClean="0"/>
              <a:t>MRI compatible (no ferrous materials)</a:t>
            </a:r>
          </a:p>
          <a:p>
            <a:r>
              <a:rPr lang="en-US" sz="3200" b="1" dirty="0" smtClean="0"/>
              <a:t>Transparent and leak proof</a:t>
            </a:r>
          </a:p>
          <a:p>
            <a:endParaRPr lang="en-US" dirty="0"/>
          </a:p>
        </p:txBody>
      </p:sp>
      <p:pic>
        <p:nvPicPr>
          <p:cNvPr id="3" name="Picture 4" descr="http://www.bvhealthsystem.org/images/cms/MRI%20Cover.jpg"/>
          <p:cNvPicPr>
            <a:picLocks noChangeAspect="1" noChangeArrowheads="1"/>
          </p:cNvPicPr>
          <p:nvPr/>
        </p:nvPicPr>
        <p:blipFill>
          <a:blip r:embed="rId9"/>
          <a:srcRect/>
          <a:stretch>
            <a:fillRect/>
          </a:stretch>
        </p:blipFill>
        <p:spPr bwMode="auto">
          <a:xfrm>
            <a:off x="533400" y="26212800"/>
            <a:ext cx="6278272" cy="4724400"/>
          </a:xfrm>
          <a:prstGeom prst="rect">
            <a:avLst/>
          </a:prstGeom>
          <a:noFill/>
        </p:spPr>
      </p:pic>
      <p:sp>
        <p:nvSpPr>
          <p:cNvPr id="124" name="TextBox 123"/>
          <p:cNvSpPr txBox="1"/>
          <p:nvPr/>
        </p:nvSpPr>
        <p:spPr>
          <a:xfrm>
            <a:off x="19735800" y="25222200"/>
            <a:ext cx="8991600" cy="7755969"/>
          </a:xfrm>
          <a:prstGeom prst="rect">
            <a:avLst/>
          </a:prstGeom>
          <a:noFill/>
        </p:spPr>
        <p:txBody>
          <a:bodyPr wrap="square" rtlCol="0">
            <a:spAutoFit/>
          </a:bodyPr>
          <a:lstStyle/>
          <a:p>
            <a:r>
              <a:rPr lang="en-US" sz="3200" b="1" dirty="0" smtClean="0"/>
              <a:t>Leak Testing</a:t>
            </a:r>
          </a:p>
          <a:p>
            <a:pPr lvl="1">
              <a:buFont typeface="Courier New" pitchFamily="49" charset="0"/>
              <a:buChar char="o"/>
            </a:pPr>
            <a:r>
              <a:rPr lang="en-US" sz="3200" dirty="0" smtClean="0"/>
              <a:t> casing, vasculature and heart chamber</a:t>
            </a:r>
            <a:endParaRPr lang="en-US" sz="3200" b="1" dirty="0" smtClean="0"/>
          </a:p>
          <a:p>
            <a:r>
              <a:rPr lang="en-US" sz="3200" b="1" dirty="0" smtClean="0"/>
              <a:t>Flow Testing</a:t>
            </a:r>
          </a:p>
          <a:p>
            <a:pPr lvl="1">
              <a:buFont typeface="Courier New" pitchFamily="49" charset="0"/>
              <a:buChar char="o"/>
            </a:pPr>
            <a:r>
              <a:rPr lang="en-US" sz="3200" dirty="0" smtClean="0"/>
              <a:t> dynamic pressurized state using pump</a:t>
            </a:r>
          </a:p>
          <a:p>
            <a:pPr lvl="1">
              <a:buFont typeface="Courier New" pitchFamily="49" charset="0"/>
              <a:buChar char="o"/>
            </a:pPr>
            <a:r>
              <a:rPr lang="en-US" sz="3200" dirty="0" smtClean="0"/>
              <a:t> vasculature completely filled with water</a:t>
            </a:r>
          </a:p>
          <a:p>
            <a:r>
              <a:rPr lang="en-US" sz="3200" b="1" dirty="0" smtClean="0"/>
              <a:t>MRI Testing</a:t>
            </a:r>
          </a:p>
          <a:p>
            <a:pPr lvl="1">
              <a:buFont typeface="Courier New" pitchFamily="49" charset="0"/>
              <a:buChar char="o"/>
            </a:pPr>
            <a:r>
              <a:rPr lang="en-US" sz="3200" dirty="0" smtClean="0"/>
              <a:t> superimposed images from two coils</a:t>
            </a:r>
          </a:p>
          <a:p>
            <a:pPr lvl="2">
              <a:buFont typeface="Wingdings" pitchFamily="2" charset="2"/>
              <a:buChar char="§"/>
            </a:pPr>
            <a:r>
              <a:rPr lang="en-US" sz="3200" dirty="0" smtClean="0"/>
              <a:t> catheter imaging coil </a:t>
            </a:r>
          </a:p>
          <a:p>
            <a:pPr lvl="3">
              <a:buFont typeface="Arial" pitchFamily="34" charset="0"/>
              <a:buChar char="•"/>
            </a:pPr>
            <a:r>
              <a:rPr lang="en-US" sz="3200" dirty="0" smtClean="0"/>
              <a:t> small field of view</a:t>
            </a:r>
          </a:p>
          <a:p>
            <a:pPr lvl="3">
              <a:buFont typeface="Arial" pitchFamily="34" charset="0"/>
              <a:buChar char="•"/>
            </a:pPr>
            <a:r>
              <a:rPr lang="en-US" sz="3200" dirty="0" smtClean="0"/>
              <a:t> bright image of catheter</a:t>
            </a:r>
          </a:p>
          <a:p>
            <a:pPr lvl="2">
              <a:buFont typeface="Wingdings" pitchFamily="2" charset="2"/>
              <a:buChar char="§"/>
            </a:pPr>
            <a:r>
              <a:rPr lang="en-US" sz="3200" dirty="0" smtClean="0"/>
              <a:t> large imaging coil surrounding phantom</a:t>
            </a:r>
          </a:p>
          <a:p>
            <a:pPr lvl="3">
              <a:buFont typeface="Arial" pitchFamily="34" charset="0"/>
              <a:buChar char="•"/>
            </a:pPr>
            <a:r>
              <a:rPr lang="en-US" sz="3200" dirty="0" smtClean="0"/>
              <a:t> large field of view</a:t>
            </a:r>
          </a:p>
          <a:p>
            <a:pPr lvl="1">
              <a:buFont typeface="Courier New" pitchFamily="49" charset="0"/>
              <a:buChar char="o"/>
            </a:pPr>
            <a:r>
              <a:rPr lang="en-US" sz="3200" dirty="0" smtClean="0"/>
              <a:t> tracking coil on tip of catheter</a:t>
            </a:r>
          </a:p>
          <a:p>
            <a:pPr lvl="1">
              <a:buFont typeface="Courier New" pitchFamily="49" charset="0"/>
              <a:buChar char="o"/>
            </a:pPr>
            <a:r>
              <a:rPr lang="en-US" sz="3200" dirty="0" smtClean="0"/>
              <a:t> real time tracking with software</a:t>
            </a:r>
          </a:p>
          <a:p>
            <a:pPr lvl="2">
              <a:buFont typeface="Wingdings" pitchFamily="2" charset="2"/>
              <a:buChar char="§"/>
            </a:pPr>
            <a:r>
              <a:rPr lang="en-US" sz="3200" dirty="0" smtClean="0"/>
              <a:t> visual feedback during catheterization</a:t>
            </a:r>
          </a:p>
          <a:p>
            <a:endParaRPr lang="en-US" dirty="0"/>
          </a:p>
        </p:txBody>
      </p:sp>
      <p:sp>
        <p:nvSpPr>
          <p:cNvPr id="125" name="TextBox 124"/>
          <p:cNvSpPr txBox="1"/>
          <p:nvPr/>
        </p:nvSpPr>
        <p:spPr>
          <a:xfrm>
            <a:off x="15468600" y="31851600"/>
            <a:ext cx="3810000" cy="400110"/>
          </a:xfrm>
          <a:prstGeom prst="rect">
            <a:avLst/>
          </a:prstGeom>
          <a:noFill/>
        </p:spPr>
        <p:txBody>
          <a:bodyPr wrap="square" rtlCol="0">
            <a:spAutoFit/>
          </a:bodyPr>
          <a:lstStyle/>
          <a:p>
            <a:pPr algn="ctr"/>
            <a:r>
              <a:rPr lang="en-US" sz="2000" b="1" dirty="0" smtClean="0"/>
              <a:t>Figure 10.  </a:t>
            </a:r>
            <a:r>
              <a:rPr lang="en-US" sz="2000" dirty="0" smtClean="0"/>
              <a:t>MRI image of catheter.</a:t>
            </a:r>
            <a:endParaRPr lang="en-US" sz="2000" dirty="0"/>
          </a:p>
        </p:txBody>
      </p:sp>
      <p:grpSp>
        <p:nvGrpSpPr>
          <p:cNvPr id="183" name="Group 182"/>
          <p:cNvGrpSpPr/>
          <p:nvPr/>
        </p:nvGrpSpPr>
        <p:grpSpPr>
          <a:xfrm>
            <a:off x="25146000" y="9525000"/>
            <a:ext cx="8229600" cy="3962400"/>
            <a:chOff x="25298400" y="8686800"/>
            <a:chExt cx="8229600" cy="3962400"/>
          </a:xfrm>
        </p:grpSpPr>
        <p:grpSp>
          <p:nvGrpSpPr>
            <p:cNvPr id="159" name="Group 158"/>
            <p:cNvGrpSpPr/>
            <p:nvPr/>
          </p:nvGrpSpPr>
          <p:grpSpPr>
            <a:xfrm>
              <a:off x="25298400" y="8686800"/>
              <a:ext cx="8229600" cy="3962400"/>
              <a:chOff x="26060400" y="16078200"/>
              <a:chExt cx="8229600" cy="3962400"/>
            </a:xfrm>
          </p:grpSpPr>
          <p:sp>
            <p:nvSpPr>
              <p:cNvPr id="108" name="TextBox 107"/>
              <p:cNvSpPr txBox="1"/>
              <p:nvPr/>
            </p:nvSpPr>
            <p:spPr>
              <a:xfrm>
                <a:off x="27355800" y="16154400"/>
                <a:ext cx="5638800" cy="762000"/>
              </a:xfrm>
              <a:prstGeom prst="rect">
                <a:avLst/>
              </a:prstGeom>
              <a:noFill/>
            </p:spPr>
            <p:txBody>
              <a:bodyPr wrap="square" rtlCol="0">
                <a:spAutoFit/>
              </a:bodyPr>
              <a:lstStyle/>
              <a:p>
                <a:pPr algn="ctr"/>
                <a:r>
                  <a:rPr lang="en-US" sz="4400" b="1" dirty="0" smtClean="0"/>
                  <a:t>Tubing Connections</a:t>
                </a:r>
                <a:endParaRPr lang="en-US" sz="4400" b="1" dirty="0"/>
              </a:p>
            </p:txBody>
          </p:sp>
          <p:sp>
            <p:nvSpPr>
              <p:cNvPr id="104" name="Rounded Rectangle 103"/>
              <p:cNvSpPr/>
              <p:nvPr/>
            </p:nvSpPr>
            <p:spPr>
              <a:xfrm>
                <a:off x="26060400" y="16078200"/>
                <a:ext cx="8229600" cy="39624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TextBox 125"/>
              <p:cNvSpPr txBox="1"/>
              <p:nvPr/>
            </p:nvSpPr>
            <p:spPr>
              <a:xfrm>
                <a:off x="32232600" y="16840200"/>
                <a:ext cx="1600200" cy="646332"/>
              </a:xfrm>
              <a:prstGeom prst="rect">
                <a:avLst/>
              </a:prstGeom>
              <a:solidFill>
                <a:schemeClr val="accent3"/>
              </a:solidFill>
            </p:spPr>
            <p:txBody>
              <a:bodyPr wrap="square" rtlCol="0">
                <a:spAutoFit/>
              </a:bodyPr>
              <a:lstStyle/>
              <a:p>
                <a:pPr algn="ctr"/>
                <a:r>
                  <a:rPr lang="en-US" b="1" dirty="0" smtClean="0"/>
                  <a:t>Polycarbonate Tubing</a:t>
                </a:r>
                <a:endParaRPr lang="en-US" b="1" dirty="0"/>
              </a:p>
            </p:txBody>
          </p:sp>
          <p:sp>
            <p:nvSpPr>
              <p:cNvPr id="127" name="TextBox 126"/>
              <p:cNvSpPr txBox="1"/>
              <p:nvPr/>
            </p:nvSpPr>
            <p:spPr>
              <a:xfrm>
                <a:off x="31851600" y="17565469"/>
                <a:ext cx="2362200" cy="646331"/>
              </a:xfrm>
              <a:prstGeom prst="rect">
                <a:avLst/>
              </a:prstGeom>
              <a:solidFill>
                <a:schemeClr val="accent3">
                  <a:lumMod val="40000"/>
                  <a:lumOff val="60000"/>
                </a:schemeClr>
              </a:solidFill>
            </p:spPr>
            <p:txBody>
              <a:bodyPr wrap="square" rtlCol="0">
                <a:spAutoFit/>
              </a:bodyPr>
              <a:lstStyle/>
              <a:p>
                <a:pPr algn="ctr"/>
                <a:r>
                  <a:rPr lang="en-US" dirty="0" smtClean="0"/>
                  <a:t>Tapered to prevent catheter from catching</a:t>
                </a:r>
                <a:endParaRPr lang="en-US" dirty="0"/>
              </a:p>
            </p:txBody>
          </p:sp>
          <p:cxnSp>
            <p:nvCxnSpPr>
              <p:cNvPr id="128" name="Straight Arrow Connector 127"/>
              <p:cNvCxnSpPr/>
              <p:nvPr/>
            </p:nvCxnSpPr>
            <p:spPr>
              <a:xfrm rot="10800000">
                <a:off x="30556200" y="19050000"/>
                <a:ext cx="533400" cy="3810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3" name="TextBox 132"/>
              <p:cNvSpPr txBox="1"/>
              <p:nvPr/>
            </p:nvSpPr>
            <p:spPr>
              <a:xfrm>
                <a:off x="30175200" y="19507200"/>
                <a:ext cx="1600200" cy="369332"/>
              </a:xfrm>
              <a:prstGeom prst="rect">
                <a:avLst/>
              </a:prstGeom>
              <a:solidFill>
                <a:schemeClr val="accent5"/>
              </a:solidFill>
            </p:spPr>
            <p:txBody>
              <a:bodyPr wrap="square" rtlCol="0">
                <a:spAutoFit/>
              </a:bodyPr>
              <a:lstStyle/>
              <a:p>
                <a:pPr algn="ctr"/>
                <a:r>
                  <a:rPr lang="en-US" b="1" dirty="0" smtClean="0"/>
                  <a:t>Acrylic Wall</a:t>
                </a:r>
                <a:endParaRPr lang="en-US" b="1" dirty="0"/>
              </a:p>
            </p:txBody>
          </p:sp>
          <p:sp>
            <p:nvSpPr>
              <p:cNvPr id="134" name="TextBox 133"/>
              <p:cNvSpPr txBox="1"/>
              <p:nvPr/>
            </p:nvSpPr>
            <p:spPr>
              <a:xfrm>
                <a:off x="26365200" y="16955869"/>
                <a:ext cx="1600200" cy="646331"/>
              </a:xfrm>
              <a:prstGeom prst="rect">
                <a:avLst/>
              </a:prstGeom>
              <a:solidFill>
                <a:schemeClr val="accent2"/>
              </a:solidFill>
            </p:spPr>
            <p:txBody>
              <a:bodyPr wrap="square" rtlCol="0">
                <a:spAutoFit/>
              </a:bodyPr>
              <a:lstStyle/>
              <a:p>
                <a:pPr algn="ctr"/>
                <a:r>
                  <a:rPr lang="en-US" b="1" dirty="0" smtClean="0"/>
                  <a:t>Snap Grip Clamps</a:t>
                </a:r>
                <a:endParaRPr lang="en-US" b="1" dirty="0"/>
              </a:p>
            </p:txBody>
          </p:sp>
          <p:sp>
            <p:nvSpPr>
              <p:cNvPr id="135" name="TextBox 134"/>
              <p:cNvSpPr txBox="1"/>
              <p:nvPr/>
            </p:nvSpPr>
            <p:spPr>
              <a:xfrm>
                <a:off x="26670000" y="19202400"/>
                <a:ext cx="1600200" cy="369332"/>
              </a:xfrm>
              <a:prstGeom prst="rect">
                <a:avLst/>
              </a:prstGeom>
              <a:solidFill>
                <a:schemeClr val="accent3"/>
              </a:solidFill>
            </p:spPr>
            <p:txBody>
              <a:bodyPr wrap="square" rtlCol="0">
                <a:spAutoFit/>
              </a:bodyPr>
              <a:lstStyle/>
              <a:p>
                <a:pPr algn="ctr"/>
                <a:r>
                  <a:rPr lang="en-US" b="1" dirty="0" err="1" smtClean="0"/>
                  <a:t>Tygon</a:t>
                </a:r>
                <a:r>
                  <a:rPr lang="en-US" b="1" dirty="0" smtClean="0"/>
                  <a:t> Tubing</a:t>
                </a:r>
                <a:endParaRPr lang="en-US" b="1" dirty="0"/>
              </a:p>
            </p:txBody>
          </p:sp>
          <p:cxnSp>
            <p:nvCxnSpPr>
              <p:cNvPr id="136" name="Straight Arrow Connector 135"/>
              <p:cNvCxnSpPr/>
              <p:nvPr/>
            </p:nvCxnSpPr>
            <p:spPr>
              <a:xfrm flipV="1">
                <a:off x="28422600" y="18592800"/>
                <a:ext cx="838200" cy="7620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9" name="Straight Arrow Connector 138"/>
              <p:cNvCxnSpPr/>
              <p:nvPr/>
            </p:nvCxnSpPr>
            <p:spPr>
              <a:xfrm rot="10800000" flipV="1">
                <a:off x="30861000" y="17145000"/>
                <a:ext cx="1219200" cy="7620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3" name="Straight Arrow Connector 142"/>
              <p:cNvCxnSpPr/>
              <p:nvPr/>
            </p:nvCxnSpPr>
            <p:spPr>
              <a:xfrm>
                <a:off x="28117800" y="17221200"/>
                <a:ext cx="1524000" cy="4572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4" name="Picture 6" descr="http://www.mcmaster.com/param/images/htclamps/9579k74.gif"/>
              <p:cNvPicPr>
                <a:picLocks noChangeAspect="1" noChangeArrowheads="1"/>
              </p:cNvPicPr>
              <p:nvPr/>
            </p:nvPicPr>
            <p:blipFill>
              <a:blip r:embed="rId10"/>
              <a:srcRect/>
              <a:stretch>
                <a:fillRect/>
              </a:stretch>
            </p:blipFill>
            <p:spPr bwMode="auto">
              <a:xfrm>
                <a:off x="26727150" y="17716500"/>
                <a:ext cx="857250" cy="9525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52" name="Right Arrow 151"/>
              <p:cNvSpPr/>
              <p:nvPr/>
            </p:nvSpPr>
            <p:spPr>
              <a:xfrm>
                <a:off x="28727400" y="18059400"/>
                <a:ext cx="762000" cy="228600"/>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Right Arrow 155"/>
              <p:cNvSpPr/>
              <p:nvPr/>
            </p:nvSpPr>
            <p:spPr>
              <a:xfrm>
                <a:off x="29870400" y="18059400"/>
                <a:ext cx="762000" cy="228600"/>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Right Arrow 156"/>
              <p:cNvSpPr/>
              <p:nvPr/>
            </p:nvSpPr>
            <p:spPr>
              <a:xfrm>
                <a:off x="30937200" y="18059400"/>
                <a:ext cx="762000" cy="228600"/>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5" name="Group 164"/>
            <p:cNvGrpSpPr/>
            <p:nvPr/>
          </p:nvGrpSpPr>
          <p:grpSpPr>
            <a:xfrm>
              <a:off x="28194000" y="9601200"/>
              <a:ext cx="2514595" cy="2209800"/>
              <a:chOff x="761999" y="1950244"/>
              <a:chExt cx="3809996" cy="3905249"/>
            </a:xfrm>
          </p:grpSpPr>
          <p:grpSp>
            <p:nvGrpSpPr>
              <p:cNvPr id="166" name="Group 26"/>
              <p:cNvGrpSpPr/>
              <p:nvPr/>
            </p:nvGrpSpPr>
            <p:grpSpPr>
              <a:xfrm>
                <a:off x="761999" y="1950244"/>
                <a:ext cx="3809996" cy="3905249"/>
                <a:chOff x="1066800" y="1933575"/>
                <a:chExt cx="3200400" cy="3429000"/>
              </a:xfrm>
            </p:grpSpPr>
            <p:sp>
              <p:nvSpPr>
                <p:cNvPr id="171" name="Rectangle 170"/>
                <p:cNvSpPr/>
                <p:nvPr/>
              </p:nvSpPr>
              <p:spPr>
                <a:xfrm>
                  <a:off x="2533652" y="1933575"/>
                  <a:ext cx="361948" cy="1343025"/>
                </a:xfrm>
                <a:prstGeom prst="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2" name="Rectangle 171"/>
                <p:cNvSpPr/>
                <p:nvPr/>
              </p:nvSpPr>
              <p:spPr>
                <a:xfrm>
                  <a:off x="1905000" y="3276600"/>
                  <a:ext cx="1524000" cy="76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3" name="Rectangle 172"/>
                <p:cNvSpPr/>
                <p:nvPr/>
              </p:nvSpPr>
              <p:spPr>
                <a:xfrm>
                  <a:off x="2514600" y="4190999"/>
                  <a:ext cx="419103" cy="1171576"/>
                </a:xfrm>
                <a:prstGeom prst="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4" name="Rectangle 173"/>
                <p:cNvSpPr/>
                <p:nvPr/>
              </p:nvSpPr>
              <p:spPr>
                <a:xfrm>
                  <a:off x="1905000" y="4114800"/>
                  <a:ext cx="1524000" cy="76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5" name="Rectangle 174"/>
                <p:cNvSpPr/>
                <p:nvPr/>
              </p:nvSpPr>
              <p:spPr>
                <a:xfrm>
                  <a:off x="1066800" y="3200400"/>
                  <a:ext cx="1219200" cy="76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6" name="Rectangle 175"/>
                <p:cNvSpPr/>
                <p:nvPr/>
              </p:nvSpPr>
              <p:spPr>
                <a:xfrm>
                  <a:off x="1066800" y="4191000"/>
                  <a:ext cx="1219200" cy="76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7" name="Rectangle 176"/>
                <p:cNvSpPr/>
                <p:nvPr/>
              </p:nvSpPr>
              <p:spPr>
                <a:xfrm>
                  <a:off x="3048000" y="3200400"/>
                  <a:ext cx="1219200" cy="76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8" name="Rectangle 177"/>
                <p:cNvSpPr/>
                <p:nvPr/>
              </p:nvSpPr>
              <p:spPr>
                <a:xfrm>
                  <a:off x="3048000" y="4191000"/>
                  <a:ext cx="1219200" cy="76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7" name="Rectangle 166"/>
              <p:cNvSpPr/>
              <p:nvPr/>
            </p:nvSpPr>
            <p:spPr>
              <a:xfrm>
                <a:off x="3352800" y="4621306"/>
                <a:ext cx="152400" cy="381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8" name="Rectangle 167"/>
              <p:cNvSpPr/>
              <p:nvPr/>
            </p:nvSpPr>
            <p:spPr>
              <a:xfrm>
                <a:off x="3352800" y="3007659"/>
                <a:ext cx="152400" cy="381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9" name="Rectangle 168"/>
              <p:cNvSpPr/>
              <p:nvPr/>
            </p:nvSpPr>
            <p:spPr>
              <a:xfrm>
                <a:off x="1981200" y="4621306"/>
                <a:ext cx="152400" cy="381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0" name="Rectangle 169"/>
              <p:cNvSpPr/>
              <p:nvPr/>
            </p:nvSpPr>
            <p:spPr>
              <a:xfrm>
                <a:off x="1981200" y="2998694"/>
                <a:ext cx="152400" cy="381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211" name="Group 210"/>
          <p:cNvGrpSpPr/>
          <p:nvPr/>
        </p:nvGrpSpPr>
        <p:grpSpPr>
          <a:xfrm>
            <a:off x="34442400" y="16992600"/>
            <a:ext cx="8229600" cy="5943600"/>
            <a:chOff x="34899600" y="16535400"/>
            <a:chExt cx="8229600" cy="5943600"/>
          </a:xfrm>
        </p:grpSpPr>
        <p:sp>
          <p:nvSpPr>
            <p:cNvPr id="158" name="Rounded Rectangle 157"/>
            <p:cNvSpPr/>
            <p:nvPr/>
          </p:nvSpPr>
          <p:spPr>
            <a:xfrm>
              <a:off x="34899600" y="16535400"/>
              <a:ext cx="8229600" cy="59436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TextBox 159"/>
            <p:cNvSpPr txBox="1"/>
            <p:nvPr/>
          </p:nvSpPr>
          <p:spPr>
            <a:xfrm>
              <a:off x="35356800" y="16611600"/>
              <a:ext cx="7696200" cy="769441"/>
            </a:xfrm>
            <a:prstGeom prst="rect">
              <a:avLst/>
            </a:prstGeom>
            <a:noFill/>
          </p:spPr>
          <p:txBody>
            <a:bodyPr wrap="square" rtlCol="0">
              <a:spAutoFit/>
            </a:bodyPr>
            <a:lstStyle/>
            <a:p>
              <a:pPr algn="ctr"/>
              <a:r>
                <a:rPr lang="en-US" sz="4400" b="1" dirty="0" smtClean="0"/>
                <a:t>Fluid Flow &amp; Catheter Pathway</a:t>
              </a:r>
              <a:endParaRPr lang="en-US" sz="4400" b="1" dirty="0"/>
            </a:p>
          </p:txBody>
        </p:sp>
        <p:sp>
          <p:nvSpPr>
            <p:cNvPr id="196" name="TextBox 195"/>
            <p:cNvSpPr txBox="1"/>
            <p:nvPr/>
          </p:nvSpPr>
          <p:spPr>
            <a:xfrm>
              <a:off x="35737800" y="17602200"/>
              <a:ext cx="2209800" cy="369332"/>
            </a:xfrm>
            <a:prstGeom prst="rect">
              <a:avLst/>
            </a:prstGeom>
            <a:solidFill>
              <a:schemeClr val="accent3"/>
            </a:solidFill>
          </p:spPr>
          <p:txBody>
            <a:bodyPr wrap="square" rtlCol="0">
              <a:spAutoFit/>
            </a:bodyPr>
            <a:lstStyle/>
            <a:p>
              <a:pPr algn="ctr"/>
              <a:r>
                <a:rPr lang="en-US" b="1" dirty="0" smtClean="0"/>
                <a:t>Flow Pathway</a:t>
              </a:r>
              <a:endParaRPr lang="en-US" b="1" dirty="0"/>
            </a:p>
          </p:txBody>
        </p:sp>
        <p:sp>
          <p:nvSpPr>
            <p:cNvPr id="197" name="TextBox 196"/>
            <p:cNvSpPr txBox="1"/>
            <p:nvPr/>
          </p:nvSpPr>
          <p:spPr>
            <a:xfrm>
              <a:off x="40309800" y="17602200"/>
              <a:ext cx="2209800" cy="369332"/>
            </a:xfrm>
            <a:prstGeom prst="rect">
              <a:avLst/>
            </a:prstGeom>
            <a:solidFill>
              <a:schemeClr val="accent3"/>
            </a:solidFill>
          </p:spPr>
          <p:txBody>
            <a:bodyPr wrap="square" rtlCol="0">
              <a:spAutoFit/>
            </a:bodyPr>
            <a:lstStyle/>
            <a:p>
              <a:pPr algn="ctr"/>
              <a:r>
                <a:rPr lang="en-US" b="1" dirty="0" smtClean="0"/>
                <a:t>Catheter Pathway</a:t>
              </a:r>
              <a:endParaRPr lang="en-US" b="1" dirty="0"/>
            </a:p>
          </p:txBody>
        </p:sp>
        <p:pic>
          <p:nvPicPr>
            <p:cNvPr id="1031" name="Picture 7"/>
            <p:cNvPicPr>
              <a:picLocks noChangeAspect="1" noChangeArrowheads="1"/>
            </p:cNvPicPr>
            <p:nvPr/>
          </p:nvPicPr>
          <p:blipFill>
            <a:blip r:embed="rId11"/>
            <a:srcRect r="56507" b="24670"/>
            <a:stretch>
              <a:fillRect/>
            </a:stretch>
          </p:blipFill>
          <p:spPr bwMode="auto">
            <a:xfrm>
              <a:off x="40081200" y="18211800"/>
              <a:ext cx="2514600" cy="3810000"/>
            </a:xfrm>
            <a:prstGeom prst="rect">
              <a:avLst/>
            </a:prstGeom>
            <a:noFill/>
            <a:ln w="9525">
              <a:noFill/>
              <a:miter lim="800000"/>
              <a:headEnd/>
              <a:tailEnd/>
            </a:ln>
            <a:effectLst/>
          </p:spPr>
        </p:pic>
        <p:sp>
          <p:nvSpPr>
            <p:cNvPr id="206" name="Isosceles Triangle 205"/>
            <p:cNvSpPr/>
            <p:nvPr/>
          </p:nvSpPr>
          <p:spPr>
            <a:xfrm>
              <a:off x="40538400" y="20269200"/>
              <a:ext cx="228600" cy="228600"/>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Isosceles Triangle 206"/>
            <p:cNvSpPr/>
            <p:nvPr/>
          </p:nvSpPr>
          <p:spPr>
            <a:xfrm rot="5400000">
              <a:off x="41529000" y="19583400"/>
              <a:ext cx="228600" cy="228600"/>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2" name="Picture 8"/>
            <p:cNvPicPr>
              <a:picLocks noChangeAspect="1" noChangeArrowheads="1"/>
            </p:cNvPicPr>
            <p:nvPr/>
          </p:nvPicPr>
          <p:blipFill>
            <a:blip r:embed="rId12"/>
            <a:srcRect r="53871" b="24670"/>
            <a:stretch>
              <a:fillRect/>
            </a:stretch>
          </p:blipFill>
          <p:spPr bwMode="auto">
            <a:xfrm>
              <a:off x="35509200" y="18211800"/>
              <a:ext cx="2667000" cy="3810000"/>
            </a:xfrm>
            <a:prstGeom prst="rect">
              <a:avLst/>
            </a:prstGeom>
            <a:noFill/>
            <a:ln w="9525">
              <a:noFill/>
              <a:miter lim="800000"/>
              <a:headEnd/>
              <a:tailEnd/>
            </a:ln>
            <a:effectLst/>
          </p:spPr>
        </p:pic>
        <p:sp>
          <p:nvSpPr>
            <p:cNvPr id="208" name="Isosceles Triangle 207"/>
            <p:cNvSpPr/>
            <p:nvPr/>
          </p:nvSpPr>
          <p:spPr>
            <a:xfrm rot="10920000">
              <a:off x="36953080" y="20120720"/>
              <a:ext cx="228600" cy="22860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Isosceles Triangle 208"/>
            <p:cNvSpPr/>
            <p:nvPr/>
          </p:nvSpPr>
          <p:spPr>
            <a:xfrm rot="20820000">
              <a:off x="36141583" y="20276895"/>
              <a:ext cx="228600" cy="22860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Isosceles Triangle 209"/>
            <p:cNvSpPr/>
            <p:nvPr/>
          </p:nvSpPr>
          <p:spPr>
            <a:xfrm rot="7320000" flipV="1">
              <a:off x="35628602" y="18872616"/>
              <a:ext cx="228600" cy="22860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3" name="TextBox 212"/>
          <p:cNvSpPr txBox="1"/>
          <p:nvPr/>
        </p:nvSpPr>
        <p:spPr>
          <a:xfrm>
            <a:off x="1143000" y="23393400"/>
            <a:ext cx="3657600" cy="707886"/>
          </a:xfrm>
          <a:prstGeom prst="rect">
            <a:avLst/>
          </a:prstGeom>
          <a:noFill/>
        </p:spPr>
        <p:txBody>
          <a:bodyPr wrap="square" rtlCol="0">
            <a:spAutoFit/>
          </a:bodyPr>
          <a:lstStyle/>
          <a:p>
            <a:pPr algn="ctr"/>
            <a:r>
              <a:rPr lang="en-US" sz="2000" b="1" dirty="0" smtClean="0"/>
              <a:t>Figure 2</a:t>
            </a:r>
            <a:r>
              <a:rPr lang="en-US" sz="2000" dirty="0" smtClean="0"/>
              <a:t>.  Location of catheter during pulmonary vein isolation.</a:t>
            </a:r>
            <a:endParaRPr lang="en-US" dirty="0"/>
          </a:p>
        </p:txBody>
      </p:sp>
      <p:sp>
        <p:nvSpPr>
          <p:cNvPr id="214" name="TextBox 213"/>
          <p:cNvSpPr txBox="1"/>
          <p:nvPr/>
        </p:nvSpPr>
        <p:spPr>
          <a:xfrm>
            <a:off x="29718000" y="27355800"/>
            <a:ext cx="13258800" cy="914400"/>
          </a:xfrm>
          <a:prstGeom prst="rect">
            <a:avLst/>
          </a:prstGeom>
          <a:solidFill>
            <a:schemeClr val="tx1"/>
          </a:solidFill>
          <a:ln>
            <a:noFill/>
          </a:ln>
        </p:spPr>
        <p:txBody>
          <a:bodyPr wrap="square" rtlCol="0">
            <a:spAutoFit/>
          </a:bodyPr>
          <a:lstStyle/>
          <a:p>
            <a:pPr algn="ctr"/>
            <a:r>
              <a:rPr lang="en-US" sz="5400" b="1" dirty="0" smtClean="0">
                <a:solidFill>
                  <a:schemeClr val="bg1"/>
                </a:solidFill>
              </a:rPr>
              <a:t>References &amp; Acknowledgements</a:t>
            </a:r>
            <a:endParaRPr lang="en-US" sz="5400" b="1" dirty="0">
              <a:solidFill>
                <a:schemeClr val="bg1"/>
              </a:solidFill>
            </a:endParaRPr>
          </a:p>
        </p:txBody>
      </p:sp>
      <p:sp>
        <p:nvSpPr>
          <p:cNvPr id="215" name="TextBox 214"/>
          <p:cNvSpPr txBox="1"/>
          <p:nvPr/>
        </p:nvSpPr>
        <p:spPr>
          <a:xfrm>
            <a:off x="29946600" y="25222200"/>
            <a:ext cx="12954000" cy="2062103"/>
          </a:xfrm>
          <a:prstGeom prst="rect">
            <a:avLst/>
          </a:prstGeom>
          <a:noFill/>
        </p:spPr>
        <p:txBody>
          <a:bodyPr wrap="square" rtlCol="0">
            <a:spAutoFit/>
          </a:bodyPr>
          <a:lstStyle/>
          <a:p>
            <a:pPr>
              <a:buFont typeface="Courier New" pitchFamily="49" charset="0"/>
              <a:buChar char="o"/>
            </a:pPr>
            <a:r>
              <a:rPr lang="en-US" sz="3200" dirty="0" smtClean="0"/>
              <a:t> Replace caulking in heart with softer, better sealing o-rings for quicker removal and replacement</a:t>
            </a:r>
          </a:p>
          <a:p>
            <a:pPr>
              <a:buFont typeface="Courier New" pitchFamily="49" charset="0"/>
              <a:buChar char="o"/>
            </a:pPr>
            <a:r>
              <a:rPr lang="en-US" sz="3200" dirty="0" smtClean="0"/>
              <a:t> Decrease size of casing to fit into client’s new smaller coil</a:t>
            </a:r>
          </a:p>
          <a:p>
            <a:pPr>
              <a:buFont typeface="Courier New" pitchFamily="49" charset="0"/>
              <a:buChar char="o"/>
            </a:pPr>
            <a:r>
              <a:rPr lang="en-US" sz="3200" dirty="0" smtClean="0"/>
              <a:t> Flow testing with catheter puncturing septum</a:t>
            </a:r>
          </a:p>
        </p:txBody>
      </p:sp>
      <p:sp>
        <p:nvSpPr>
          <p:cNvPr id="216" name="TextBox 215"/>
          <p:cNvSpPr txBox="1"/>
          <p:nvPr/>
        </p:nvSpPr>
        <p:spPr>
          <a:xfrm>
            <a:off x="1143000" y="17961114"/>
            <a:ext cx="3581400" cy="707886"/>
          </a:xfrm>
          <a:prstGeom prst="rect">
            <a:avLst/>
          </a:prstGeom>
          <a:noFill/>
        </p:spPr>
        <p:txBody>
          <a:bodyPr wrap="square" rtlCol="0">
            <a:spAutoFit/>
          </a:bodyPr>
          <a:lstStyle/>
          <a:p>
            <a:pPr algn="ctr"/>
            <a:r>
              <a:rPr lang="en-US" sz="2000" b="1" dirty="0" smtClean="0"/>
              <a:t>Figure 1</a:t>
            </a:r>
            <a:r>
              <a:rPr lang="en-US" sz="2000" dirty="0" smtClean="0"/>
              <a:t>.  Area in left atrium with tissue ablation occurs.</a:t>
            </a:r>
            <a:endParaRPr lang="en-US" dirty="0"/>
          </a:p>
        </p:txBody>
      </p:sp>
      <p:sp>
        <p:nvSpPr>
          <p:cNvPr id="217" name="TextBox 216"/>
          <p:cNvSpPr txBox="1"/>
          <p:nvPr/>
        </p:nvSpPr>
        <p:spPr>
          <a:xfrm>
            <a:off x="1219200" y="30861000"/>
            <a:ext cx="4648200" cy="707886"/>
          </a:xfrm>
          <a:prstGeom prst="rect">
            <a:avLst/>
          </a:prstGeom>
          <a:noFill/>
        </p:spPr>
        <p:txBody>
          <a:bodyPr wrap="square" rtlCol="0">
            <a:spAutoFit/>
          </a:bodyPr>
          <a:lstStyle/>
          <a:p>
            <a:pPr algn="ctr"/>
            <a:r>
              <a:rPr lang="en-US" sz="2000" b="1" dirty="0" smtClean="0"/>
              <a:t>Figure 3</a:t>
            </a:r>
            <a:r>
              <a:rPr lang="en-US" sz="2000" dirty="0" smtClean="0"/>
              <a:t>.  MRI machine that will be used in the testing of the heart phantom.</a:t>
            </a:r>
            <a:endParaRPr lang="en-US" dirty="0"/>
          </a:p>
        </p:txBody>
      </p:sp>
      <p:sp>
        <p:nvSpPr>
          <p:cNvPr id="218" name="TextBox 217"/>
          <p:cNvSpPr txBox="1"/>
          <p:nvPr/>
        </p:nvSpPr>
        <p:spPr>
          <a:xfrm>
            <a:off x="27127200" y="19126200"/>
            <a:ext cx="4267200" cy="400110"/>
          </a:xfrm>
          <a:prstGeom prst="rect">
            <a:avLst/>
          </a:prstGeom>
          <a:noFill/>
        </p:spPr>
        <p:txBody>
          <a:bodyPr wrap="square" rtlCol="0">
            <a:spAutoFit/>
          </a:bodyPr>
          <a:lstStyle/>
          <a:p>
            <a:pPr algn="ctr"/>
            <a:r>
              <a:rPr lang="en-US" sz="2000" b="1" dirty="0" smtClean="0"/>
              <a:t>Figure 6</a:t>
            </a:r>
            <a:r>
              <a:rPr lang="en-US" sz="2000" dirty="0" smtClean="0"/>
              <a:t>.  Heart phantom.</a:t>
            </a:r>
            <a:endParaRPr lang="en-US" dirty="0"/>
          </a:p>
        </p:txBody>
      </p:sp>
      <p:sp>
        <p:nvSpPr>
          <p:cNvPr id="219" name="TextBox 218"/>
          <p:cNvSpPr txBox="1"/>
          <p:nvPr/>
        </p:nvSpPr>
        <p:spPr>
          <a:xfrm>
            <a:off x="18821400" y="14097000"/>
            <a:ext cx="2438400" cy="707886"/>
          </a:xfrm>
          <a:prstGeom prst="rect">
            <a:avLst/>
          </a:prstGeom>
          <a:noFill/>
        </p:spPr>
        <p:txBody>
          <a:bodyPr wrap="square" rtlCol="0">
            <a:spAutoFit/>
          </a:bodyPr>
          <a:lstStyle/>
          <a:p>
            <a:pPr algn="ctr"/>
            <a:r>
              <a:rPr lang="en-US" sz="2000" b="1" dirty="0" smtClean="0"/>
              <a:t>Figure 4</a:t>
            </a:r>
            <a:r>
              <a:rPr lang="en-US" sz="2000" dirty="0" smtClean="0"/>
              <a:t>.  Casing of heart phantom.</a:t>
            </a:r>
            <a:endParaRPr lang="en-US" dirty="0"/>
          </a:p>
        </p:txBody>
      </p:sp>
      <p:sp>
        <p:nvSpPr>
          <p:cNvPr id="222" name="TextBox 221"/>
          <p:cNvSpPr txBox="1"/>
          <p:nvPr/>
        </p:nvSpPr>
        <p:spPr>
          <a:xfrm>
            <a:off x="37795200" y="15544800"/>
            <a:ext cx="2209800" cy="707886"/>
          </a:xfrm>
          <a:prstGeom prst="rect">
            <a:avLst/>
          </a:prstGeom>
          <a:noFill/>
        </p:spPr>
        <p:txBody>
          <a:bodyPr wrap="square" rtlCol="0">
            <a:spAutoFit/>
          </a:bodyPr>
          <a:lstStyle/>
          <a:p>
            <a:pPr algn="ctr"/>
            <a:r>
              <a:rPr lang="en-US" sz="2000" b="1" dirty="0" smtClean="0"/>
              <a:t>Figure 8</a:t>
            </a:r>
            <a:r>
              <a:rPr lang="en-US" sz="2000" dirty="0" smtClean="0"/>
              <a:t>.  Heart chamber.</a:t>
            </a:r>
            <a:endParaRPr lang="en-US" dirty="0"/>
          </a:p>
        </p:txBody>
      </p:sp>
      <p:sp>
        <p:nvSpPr>
          <p:cNvPr id="229" name="TextBox 228"/>
          <p:cNvSpPr txBox="1"/>
          <p:nvPr/>
        </p:nvSpPr>
        <p:spPr>
          <a:xfrm>
            <a:off x="37033200" y="21793200"/>
            <a:ext cx="2971800" cy="1015663"/>
          </a:xfrm>
          <a:prstGeom prst="rect">
            <a:avLst/>
          </a:prstGeom>
          <a:noFill/>
        </p:spPr>
        <p:txBody>
          <a:bodyPr wrap="square" rtlCol="0">
            <a:spAutoFit/>
          </a:bodyPr>
          <a:lstStyle/>
          <a:p>
            <a:pPr algn="ctr"/>
            <a:r>
              <a:rPr lang="en-US" sz="2000" b="1" dirty="0" smtClean="0"/>
              <a:t>Figure 9</a:t>
            </a:r>
            <a:r>
              <a:rPr lang="en-US" sz="2000" dirty="0" smtClean="0"/>
              <a:t>.  Fluid flow  and catheter pathway through heart chamber.</a:t>
            </a:r>
            <a:endParaRPr lang="en-US" dirty="0"/>
          </a:p>
        </p:txBody>
      </p:sp>
      <p:sp>
        <p:nvSpPr>
          <p:cNvPr id="231" name="TextBox 230"/>
          <p:cNvSpPr txBox="1"/>
          <p:nvPr/>
        </p:nvSpPr>
        <p:spPr>
          <a:xfrm>
            <a:off x="25679400" y="22936200"/>
            <a:ext cx="2438400" cy="707886"/>
          </a:xfrm>
          <a:prstGeom prst="rect">
            <a:avLst/>
          </a:prstGeom>
          <a:noFill/>
        </p:spPr>
        <p:txBody>
          <a:bodyPr wrap="square" rtlCol="0">
            <a:spAutoFit/>
          </a:bodyPr>
          <a:lstStyle/>
          <a:p>
            <a:pPr algn="ctr"/>
            <a:r>
              <a:rPr lang="en-US" sz="2000" b="1" dirty="0" smtClean="0"/>
              <a:t>Figure 7</a:t>
            </a:r>
            <a:r>
              <a:rPr lang="en-US" sz="2000" dirty="0" smtClean="0"/>
              <a:t>.  High resolution block.</a:t>
            </a:r>
            <a:endParaRPr lang="en-US" dirty="0"/>
          </a:p>
        </p:txBody>
      </p:sp>
      <p:pic>
        <p:nvPicPr>
          <p:cNvPr id="232" name="Picture 7" descr="Wcrest_transparent"/>
          <p:cNvPicPr>
            <a:picLocks noChangeAspect="1" noChangeArrowheads="1"/>
          </p:cNvPicPr>
          <p:nvPr/>
        </p:nvPicPr>
        <p:blipFill>
          <a:blip r:embed="rId13"/>
          <a:srcRect/>
          <a:stretch>
            <a:fillRect/>
          </a:stretch>
        </p:blipFill>
        <p:spPr bwMode="auto">
          <a:xfrm>
            <a:off x="39844663" y="457200"/>
            <a:ext cx="2446337" cy="3810000"/>
          </a:xfrm>
          <a:prstGeom prst="rect">
            <a:avLst/>
          </a:prstGeom>
          <a:noFill/>
          <a:ln w="9525">
            <a:noFill/>
            <a:miter lim="800000"/>
            <a:headEnd/>
            <a:tailEnd/>
          </a:ln>
        </p:spPr>
      </p:pic>
      <p:pic>
        <p:nvPicPr>
          <p:cNvPr id="233" name="Picture 7" descr="Wcrest_transparent"/>
          <p:cNvPicPr>
            <a:picLocks noChangeAspect="1" noChangeArrowheads="1"/>
          </p:cNvPicPr>
          <p:nvPr/>
        </p:nvPicPr>
        <p:blipFill>
          <a:blip r:embed="rId13"/>
          <a:srcRect/>
          <a:stretch>
            <a:fillRect/>
          </a:stretch>
        </p:blipFill>
        <p:spPr bwMode="auto">
          <a:xfrm>
            <a:off x="1219200" y="457200"/>
            <a:ext cx="2446337" cy="3810000"/>
          </a:xfrm>
          <a:prstGeom prst="rect">
            <a:avLst/>
          </a:prstGeom>
          <a:noFill/>
          <a:ln w="9525">
            <a:noFill/>
            <a:miter lim="800000"/>
            <a:headEnd/>
            <a:tailEnd/>
          </a:ln>
        </p:spPr>
      </p:pic>
      <p:grpSp>
        <p:nvGrpSpPr>
          <p:cNvPr id="144" name="Group 143"/>
          <p:cNvGrpSpPr/>
          <p:nvPr/>
        </p:nvGrpSpPr>
        <p:grpSpPr>
          <a:xfrm>
            <a:off x="25146000" y="19735800"/>
            <a:ext cx="8229600" cy="3962400"/>
            <a:chOff x="25146000" y="19735800"/>
            <a:chExt cx="8229600" cy="3962400"/>
          </a:xfrm>
        </p:grpSpPr>
        <p:grpSp>
          <p:nvGrpSpPr>
            <p:cNvPr id="198" name="Group 197"/>
            <p:cNvGrpSpPr/>
            <p:nvPr/>
          </p:nvGrpSpPr>
          <p:grpSpPr>
            <a:xfrm>
              <a:off x="25146000" y="19735800"/>
              <a:ext cx="8229600" cy="3962400"/>
              <a:chOff x="25603200" y="19278600"/>
              <a:chExt cx="8229600" cy="3962400"/>
            </a:xfrm>
          </p:grpSpPr>
          <p:sp>
            <p:nvSpPr>
              <p:cNvPr id="164" name="TextBox 163"/>
              <p:cNvSpPr txBox="1"/>
              <p:nvPr/>
            </p:nvSpPr>
            <p:spPr>
              <a:xfrm>
                <a:off x="25831800" y="19278600"/>
                <a:ext cx="7696200" cy="769441"/>
              </a:xfrm>
              <a:prstGeom prst="rect">
                <a:avLst/>
              </a:prstGeom>
              <a:noFill/>
            </p:spPr>
            <p:txBody>
              <a:bodyPr wrap="square" rtlCol="0">
                <a:spAutoFit/>
              </a:bodyPr>
              <a:lstStyle/>
              <a:p>
                <a:pPr algn="ctr"/>
                <a:r>
                  <a:rPr lang="en-US" sz="4400" b="1" dirty="0" smtClean="0"/>
                  <a:t>High Resolution Block</a:t>
                </a:r>
                <a:endParaRPr lang="en-US" sz="4400" b="1" dirty="0"/>
              </a:p>
            </p:txBody>
          </p:sp>
          <p:sp>
            <p:nvSpPr>
              <p:cNvPr id="190" name="Rounded Rectangle 189"/>
              <p:cNvSpPr/>
              <p:nvPr/>
            </p:nvSpPr>
            <p:spPr>
              <a:xfrm>
                <a:off x="25603200" y="19278600"/>
                <a:ext cx="8229600" cy="39624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TextBox 191"/>
              <p:cNvSpPr txBox="1"/>
              <p:nvPr/>
            </p:nvSpPr>
            <p:spPr>
              <a:xfrm>
                <a:off x="28727400" y="20116800"/>
                <a:ext cx="4953000" cy="2954655"/>
              </a:xfrm>
              <a:prstGeom prst="rect">
                <a:avLst/>
              </a:prstGeom>
              <a:noFill/>
            </p:spPr>
            <p:txBody>
              <a:bodyPr wrap="square" rtlCol="0">
                <a:spAutoFit/>
              </a:bodyPr>
              <a:lstStyle/>
              <a:p>
                <a:r>
                  <a:rPr lang="en-US" sz="2800" dirty="0" smtClean="0"/>
                  <a:t>Visualization of catheter and surrounding vasculature on MRI</a:t>
                </a:r>
              </a:p>
              <a:p>
                <a:pPr lvl="1">
                  <a:buFont typeface="Courier New" pitchFamily="49" charset="0"/>
                  <a:buChar char="o"/>
                </a:pPr>
                <a:r>
                  <a:rPr lang="en-US" sz="2800" dirty="0" smtClean="0"/>
                  <a:t> Central hole </a:t>
                </a:r>
              </a:p>
              <a:p>
                <a:pPr lvl="2">
                  <a:buFont typeface="Wingdings" pitchFamily="2" charset="2"/>
                  <a:buChar char="§"/>
                </a:pPr>
                <a:r>
                  <a:rPr lang="en-US" sz="2800" dirty="0" smtClean="0"/>
                  <a:t> Superior vena cava</a:t>
                </a:r>
              </a:p>
              <a:p>
                <a:pPr lvl="1">
                  <a:buFont typeface="Courier New" pitchFamily="49" charset="0"/>
                  <a:buChar char="o"/>
                </a:pPr>
                <a:r>
                  <a:rPr lang="en-US" sz="2800" dirty="0" smtClean="0"/>
                  <a:t> Small holes</a:t>
                </a:r>
              </a:p>
              <a:p>
                <a:pPr lvl="2">
                  <a:buFont typeface="Wingdings" pitchFamily="2" charset="2"/>
                  <a:buChar char="§"/>
                </a:pPr>
                <a:r>
                  <a:rPr lang="en-US" sz="2800" dirty="0" smtClean="0"/>
                  <a:t> Surrounding vasculature</a:t>
                </a:r>
              </a:p>
              <a:p>
                <a:endParaRPr lang="en-US" dirty="0"/>
              </a:p>
            </p:txBody>
          </p:sp>
        </p:grpSp>
        <p:pic>
          <p:nvPicPr>
            <p:cNvPr id="5" name="Picture 2"/>
            <p:cNvPicPr>
              <a:picLocks noChangeAspect="1" noChangeArrowheads="1"/>
            </p:cNvPicPr>
            <p:nvPr/>
          </p:nvPicPr>
          <p:blipFill>
            <a:blip r:embed="rId14"/>
            <a:srcRect/>
            <a:stretch>
              <a:fillRect/>
            </a:stretch>
          </p:blipFill>
          <p:spPr bwMode="auto">
            <a:xfrm>
              <a:off x="25782526" y="20726400"/>
              <a:ext cx="2259074" cy="2188347"/>
            </a:xfrm>
            <a:prstGeom prst="rect">
              <a:avLst/>
            </a:prstGeom>
            <a:noFill/>
            <a:ln w="9525">
              <a:noFill/>
              <a:miter lim="800000"/>
              <a:headEnd/>
              <a:tailEnd/>
            </a:ln>
            <a:effectLst/>
          </p:spPr>
        </p:pic>
      </p:grpSp>
      <p:pic>
        <p:nvPicPr>
          <p:cNvPr id="1027" name="Picture 3"/>
          <p:cNvPicPr>
            <a:picLocks noChangeAspect="1" noChangeArrowheads="1"/>
          </p:cNvPicPr>
          <p:nvPr/>
        </p:nvPicPr>
        <p:blipFill>
          <a:blip r:embed="rId15" cstate="print"/>
          <a:srcRect/>
          <a:stretch>
            <a:fillRect/>
          </a:stretch>
        </p:blipFill>
        <p:spPr bwMode="auto">
          <a:xfrm>
            <a:off x="31242000" y="11713715"/>
            <a:ext cx="1800225" cy="1127509"/>
          </a:xfrm>
          <a:prstGeom prst="rect">
            <a:avLst/>
          </a:prstGeom>
          <a:noFill/>
          <a:ln w="9525">
            <a:noFill/>
            <a:miter lim="800000"/>
            <a:headEnd/>
            <a:tailEnd/>
          </a:ln>
          <a:effectLst/>
        </p:spPr>
      </p:pic>
      <p:pic>
        <p:nvPicPr>
          <p:cNvPr id="145" name="Picture 144" descr="C:\Users\Erin\AppData\Local\Microsoft\Windows\Temporary Internet Files\Content.Word\100_0849.jpg"/>
          <p:cNvPicPr/>
          <p:nvPr/>
        </p:nvPicPr>
        <p:blipFill>
          <a:blip r:embed="rId16"/>
          <a:srcRect t="13571" b="28036"/>
          <a:stretch>
            <a:fillRect/>
          </a:stretch>
        </p:blipFill>
        <p:spPr bwMode="auto">
          <a:xfrm>
            <a:off x="24688800" y="13792200"/>
            <a:ext cx="9144000" cy="5334000"/>
          </a:xfrm>
          <a:prstGeom prst="roundRect">
            <a:avLst/>
          </a:prstGeom>
          <a:noFill/>
          <a:ln w="9525">
            <a:noFill/>
            <a:miter lim="800000"/>
            <a:headEnd/>
            <a:tailEnd/>
          </a:ln>
          <a:effectLst>
            <a:softEdge rad="63500"/>
          </a:effectLst>
        </p:spPr>
      </p:pic>
      <p:sp>
        <p:nvSpPr>
          <p:cNvPr id="146" name="TextBox 145"/>
          <p:cNvSpPr txBox="1"/>
          <p:nvPr/>
        </p:nvSpPr>
        <p:spPr>
          <a:xfrm>
            <a:off x="29870400" y="28346400"/>
            <a:ext cx="12954000" cy="4031873"/>
          </a:xfrm>
          <a:prstGeom prst="rect">
            <a:avLst/>
          </a:prstGeom>
          <a:noFill/>
        </p:spPr>
        <p:txBody>
          <a:bodyPr wrap="square" rtlCol="0">
            <a:spAutoFit/>
          </a:bodyPr>
          <a:lstStyle/>
          <a:p>
            <a:r>
              <a:rPr lang="en-US" sz="3200" dirty="0" smtClean="0"/>
              <a:t>Mayo Clinic Staff (2007) Heart Disease: </a:t>
            </a:r>
            <a:r>
              <a:rPr lang="en-US" sz="3200" dirty="0" err="1" smtClean="0"/>
              <a:t>Atrial</a:t>
            </a:r>
            <a:r>
              <a:rPr lang="en-US" sz="3200" dirty="0" smtClean="0"/>
              <a:t> Fibrillation. Retrieved February, 	2009, from http://www.mayoclinic.com</a:t>
            </a:r>
            <a:r>
              <a:rPr lang="en-US" dirty="0" smtClean="0"/>
              <a:t>/</a:t>
            </a:r>
          </a:p>
          <a:p>
            <a:r>
              <a:rPr lang="en-US" sz="3200" dirty="0" smtClean="0"/>
              <a:t>http://www.pic-see.com/MRI_s__CT___Ultrasound.html</a:t>
            </a:r>
          </a:p>
          <a:p>
            <a:r>
              <a:rPr lang="en-US" sz="3200" dirty="0" smtClean="0"/>
              <a:t>http://www.cpmc.org/services/heart/tx/pvai.html</a:t>
            </a:r>
          </a:p>
          <a:p>
            <a:endParaRPr lang="en-US" sz="3200" dirty="0" smtClean="0"/>
          </a:p>
          <a:p>
            <a:r>
              <a:rPr lang="en-US" sz="3200" dirty="0" smtClean="0"/>
              <a:t>We would like to thank our client </a:t>
            </a:r>
            <a:r>
              <a:rPr lang="en-US" sz="3200" dirty="0" err="1" smtClean="0"/>
              <a:t>Orhan</a:t>
            </a:r>
            <a:r>
              <a:rPr lang="en-US" sz="3200" dirty="0" smtClean="0"/>
              <a:t> </a:t>
            </a:r>
            <a:r>
              <a:rPr lang="en-US" sz="3200" dirty="0" err="1" smtClean="0"/>
              <a:t>Unal</a:t>
            </a:r>
            <a:r>
              <a:rPr lang="en-US" sz="3200" dirty="0" smtClean="0"/>
              <a:t> for his help and support during the past two semester, as well as our advisor Willis Tompkins for his guidance.</a:t>
            </a:r>
            <a:endParaRPr lang="en-US" sz="32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518</TotalTime>
  <Words>733</Words>
  <Application>Microsoft Office PowerPoint</Application>
  <PresentationFormat>Custom</PresentationFormat>
  <Paragraphs>118</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Slide 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Erin Main</dc:creator>
  <cp:lastModifiedBy>Erin Main</cp:lastModifiedBy>
  <cp:revision>57</cp:revision>
  <dcterms:created xsi:type="dcterms:W3CDTF">2009-04-25T13:53:54Z</dcterms:created>
  <dcterms:modified xsi:type="dcterms:W3CDTF">2009-05-01T00:08:59Z</dcterms:modified>
</cp:coreProperties>
</file>